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7"/>
  </p:notesMasterIdLst>
  <p:sldIdLst>
    <p:sldId id="340" r:id="rId5"/>
    <p:sldId id="292" r:id="rId6"/>
    <p:sldId id="342" r:id="rId7"/>
    <p:sldId id="341" r:id="rId8"/>
    <p:sldId id="343" r:id="rId9"/>
    <p:sldId id="344" r:id="rId10"/>
    <p:sldId id="345" r:id="rId11"/>
    <p:sldId id="259" r:id="rId12"/>
    <p:sldId id="346" r:id="rId13"/>
    <p:sldId id="347" r:id="rId14"/>
    <p:sldId id="348" r:id="rId15"/>
    <p:sldId id="349" r:id="rId16"/>
    <p:sldId id="350" r:id="rId17"/>
    <p:sldId id="351" r:id="rId18"/>
    <p:sldId id="353" r:id="rId19"/>
    <p:sldId id="354" r:id="rId20"/>
    <p:sldId id="355" r:id="rId21"/>
    <p:sldId id="356" r:id="rId22"/>
    <p:sldId id="357" r:id="rId23"/>
    <p:sldId id="358" r:id="rId24"/>
    <p:sldId id="260" r:id="rId25"/>
    <p:sldId id="359" r:id="rId2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ivvic" pitchFamily="2" charset="0"/>
      <p:regular r:id="rId32"/>
      <p:bold r:id="rId33"/>
      <p:italic r:id="rId34"/>
      <p:boldItalic r:id="rId35"/>
    </p:embeddedFont>
    <p:embeddedFont>
      <p:font typeface="Livvic Light" pitchFamily="2" charset="0"/>
      <p:regular r:id="rId36"/>
      <p:bold r:id="rId37"/>
      <p:italic r:id="rId38"/>
      <p:boldItalic r:id="rId39"/>
    </p:embeddedFont>
    <p:embeddedFont>
      <p:font typeface="Redressed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FF7BA-CA2D-47CB-B264-A58C2BC97485}" v="742" dt="2025-07-08T00:09:37.354"/>
  </p1510:revLst>
</p1510:revInfo>
</file>

<file path=ppt/tableStyles.xml><?xml version="1.0" encoding="utf-8"?>
<a:tblStyleLst xmlns:a="http://schemas.openxmlformats.org/drawingml/2006/main" def="{362DAB19-7682-4E7A-98F4-9A42130B1AC9}">
  <a:tblStyle styleId="{362DAB19-7682-4E7A-98F4-9A42130B1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99" autoAdjust="0"/>
  </p:normalViewPr>
  <p:slideViewPr>
    <p:cSldViewPr snapToGrid="0">
      <p:cViewPr>
        <p:scale>
          <a:sx n="150" d="100"/>
          <a:sy n="150" d="100"/>
        </p:scale>
        <p:origin x="474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6T17:14:35.43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8674B5E1-4F4D-308A-424F-B83E99C0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C1BAB5FE-C349-1C9F-D0A6-29101C887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7FAA1385-4ECB-AC8E-FA7C-BAAF8371F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974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4380F159-2A0C-F097-A911-6EFAD812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09D0A475-2567-C499-879D-AC9F511D0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34C18D05-5841-CD66-53E7-358602552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04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5E0F0042-624E-F70B-F235-FB5D7CCD7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01C4A52D-DEC5-3AEA-24BB-1E3EFB1A80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BD85623C-C687-0177-EF7E-C97331D826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1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244cc8daa9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1244cc8daa9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4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45530F1C-3D32-28B5-5453-2EAFA9C74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>
            <a:extLst>
              <a:ext uri="{FF2B5EF4-FFF2-40B4-BE49-F238E27FC236}">
                <a16:creationId xmlns:a16="http://schemas.microsoft.com/office/drawing/2014/main" id="{D555AC5D-256E-21D5-A1B5-130ED3CEB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>
            <a:extLst>
              <a:ext uri="{FF2B5EF4-FFF2-40B4-BE49-F238E27FC236}">
                <a16:creationId xmlns:a16="http://schemas.microsoft.com/office/drawing/2014/main" id="{455345FA-3B62-83D7-296C-DC44396BF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0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0C2F286C-3975-D367-844B-C55B2FE1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9E2EFBD5-31F2-0310-A94A-38CE43B35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4908E9A1-065A-26CC-9308-A98183B4F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147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7CEDE42E-3DA7-B060-5806-71B38BAD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1617A547-CB90-D5EF-CEAB-582B8E312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B0D7A4F3-25EE-FC27-E158-83B5EF3BC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2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7462F132-9482-799B-D206-CD6D0421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1E9CC87D-4070-9905-BC07-932D6F197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FF50BF4A-C5A3-7D70-F1BE-B54A4A97F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99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F30D1E4D-9872-FDBD-0A7C-204911B59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>
            <a:extLst>
              <a:ext uri="{FF2B5EF4-FFF2-40B4-BE49-F238E27FC236}">
                <a16:creationId xmlns:a16="http://schemas.microsoft.com/office/drawing/2014/main" id="{94E0553F-D85B-BA1E-2990-7E2516CB7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>
            <a:extLst>
              <a:ext uri="{FF2B5EF4-FFF2-40B4-BE49-F238E27FC236}">
                <a16:creationId xmlns:a16="http://schemas.microsoft.com/office/drawing/2014/main" id="{ECC4DECF-7DDA-2D6A-BBF7-917700C22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4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63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python/python_while_loops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w3schools.com/python/python_for_loops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python/python_for_loops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python/python_ref_list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3schools.com/python/python_ref_tuple.asp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python/python_ref_set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3schools.com/python/python_ref_dictionary.as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3077650" y="2524697"/>
            <a:ext cx="2988600" cy="943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Módulo V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Para além da edição: O digital na Investigação Linguística</a:t>
            </a:r>
            <a:endParaRPr sz="1400"/>
          </a:p>
        </p:txBody>
      </p:sp>
      <p:sp>
        <p:nvSpPr>
          <p:cNvPr id="468" name="Google Shape;468;p55"/>
          <p:cNvSpPr txBox="1">
            <a:spLocks noGrp="1"/>
          </p:cNvSpPr>
          <p:nvPr>
            <p:ph type="ctrTitle"/>
          </p:nvPr>
        </p:nvSpPr>
        <p:spPr>
          <a:xfrm>
            <a:off x="3438669" y="1481511"/>
            <a:ext cx="2253288" cy="9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II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3171" y="3172332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3226" y="-505463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38669" y="2455122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802692" y="3092866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721651" y="-179734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95DF45-7CEC-BE6B-FCA0-A202B52D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93" y="3498307"/>
            <a:ext cx="2635593" cy="1146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0B732-7F97-2490-C778-B628CD81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5FD999C3-8B54-4DFB-1A02-FD95C3630047}"/>
              </a:ext>
            </a:extLst>
          </p:cNvPr>
          <p:cNvSpPr txBox="1">
            <a:spLocks/>
          </p:cNvSpPr>
          <p:nvPr/>
        </p:nvSpPr>
        <p:spPr>
          <a:xfrm>
            <a:off x="1185245" y="180110"/>
            <a:ext cx="677350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 err="1"/>
              <a:t>Loops</a:t>
            </a:r>
            <a:r>
              <a:rPr lang="pt-PT" b="1" dirty="0"/>
              <a:t> - </a:t>
            </a:r>
            <a:r>
              <a:rPr lang="pt-PT" b="1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While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2" name="Google Shape;697;p60">
            <a:extLst>
              <a:ext uri="{FF2B5EF4-FFF2-40B4-BE49-F238E27FC236}">
                <a16:creationId xmlns:a16="http://schemas.microsoft.com/office/drawing/2014/main" id="{69242EBE-6577-B86E-80AB-AD49051455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26261" y="1215455"/>
            <a:ext cx="5143168" cy="875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O </a:t>
            </a:r>
            <a:r>
              <a:rPr lang="pt-PT" sz="1500" dirty="0" err="1"/>
              <a:t>loop</a:t>
            </a:r>
            <a:r>
              <a:rPr lang="pt-PT" sz="1500" dirty="0"/>
              <a:t> </a:t>
            </a:r>
            <a:r>
              <a:rPr lang="pt-PT" sz="1500" b="1" i="1" dirty="0" err="1"/>
              <a:t>while</a:t>
            </a:r>
            <a:r>
              <a:rPr lang="pt-PT" sz="1500" dirty="0"/>
              <a:t> repete um bloco de código enquanto uma condição for </a:t>
            </a:r>
            <a:r>
              <a:rPr lang="pt-PT" sz="1500" b="1" dirty="0"/>
              <a:t>verdadeira</a:t>
            </a:r>
            <a:r>
              <a:rPr lang="pt-PT" sz="15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Ou seja, ele </a:t>
            </a:r>
            <a:r>
              <a:rPr lang="pt-PT" sz="1500" b="1" dirty="0"/>
              <a:t>verifica uma pergunta </a:t>
            </a:r>
            <a:r>
              <a:rPr lang="pt-PT" sz="1500" dirty="0"/>
              <a:t>(condição) — se a resposta for "</a:t>
            </a:r>
            <a:r>
              <a:rPr lang="pt-PT" sz="1500" b="1" dirty="0"/>
              <a:t>sim</a:t>
            </a:r>
            <a:r>
              <a:rPr lang="pt-PT" sz="1500" dirty="0"/>
              <a:t>", ele </a:t>
            </a:r>
            <a:r>
              <a:rPr lang="pt-PT" sz="1500" b="1" dirty="0"/>
              <a:t>repete</a:t>
            </a:r>
            <a:r>
              <a:rPr lang="pt-PT" sz="15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Quando a condição for "</a:t>
            </a:r>
            <a:r>
              <a:rPr lang="pt-PT" sz="1500" b="1" dirty="0"/>
              <a:t>não</a:t>
            </a:r>
            <a:r>
              <a:rPr lang="pt-PT" sz="1500" dirty="0"/>
              <a:t>", o </a:t>
            </a:r>
            <a:r>
              <a:rPr lang="pt-PT" sz="1500" b="1" dirty="0" err="1"/>
              <a:t>loop</a:t>
            </a:r>
            <a:r>
              <a:rPr lang="pt-PT" sz="1500" b="1" dirty="0"/>
              <a:t> </a:t>
            </a:r>
            <a:r>
              <a:rPr lang="pt-PT" sz="1500" b="1" dirty="0" err="1"/>
              <a:t>pára</a:t>
            </a:r>
            <a:r>
              <a:rPr lang="pt-PT" sz="1500" dirty="0"/>
              <a:t>.</a:t>
            </a:r>
            <a:endParaRPr sz="1400" dirty="0"/>
          </a:p>
        </p:txBody>
      </p:sp>
      <p:sp>
        <p:nvSpPr>
          <p:cNvPr id="5" name="Google Shape;697;p60">
            <a:extLst>
              <a:ext uri="{FF2B5EF4-FFF2-40B4-BE49-F238E27FC236}">
                <a16:creationId xmlns:a16="http://schemas.microsoft.com/office/drawing/2014/main" id="{C9C45015-86A2-4E7B-B81E-8251C9FBAAF0}"/>
              </a:ext>
            </a:extLst>
          </p:cNvPr>
          <p:cNvSpPr txBox="1">
            <a:spLocks/>
          </p:cNvSpPr>
          <p:nvPr/>
        </p:nvSpPr>
        <p:spPr>
          <a:xfrm flipH="1">
            <a:off x="3739573" y="3249896"/>
            <a:ext cx="5195282" cy="135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342900">
              <a:buFont typeface="+mj-lt"/>
              <a:buAutoNum type="arabicPeriod"/>
            </a:pPr>
            <a:r>
              <a:rPr lang="pt-PT" sz="1500" dirty="0"/>
              <a:t>O </a:t>
            </a:r>
            <a:r>
              <a:rPr lang="pt-PT" sz="1500" b="1" i="1" dirty="0" err="1"/>
              <a:t>iterador</a:t>
            </a:r>
            <a:r>
              <a:rPr lang="pt-PT" sz="1500" dirty="0"/>
              <a:t> começa em 1.</a:t>
            </a:r>
          </a:p>
          <a:p>
            <a:pPr marL="342900">
              <a:buFont typeface="+mj-lt"/>
              <a:buAutoNum type="arabicPeriod"/>
            </a:pPr>
            <a:r>
              <a:rPr lang="pt-PT" sz="1500" dirty="0"/>
              <a:t>O </a:t>
            </a:r>
            <a:r>
              <a:rPr lang="pt-PT" sz="1500" b="1" i="1" dirty="0" err="1"/>
              <a:t>while</a:t>
            </a:r>
            <a:r>
              <a:rPr lang="pt-PT" sz="1500" dirty="0"/>
              <a:t> pergunta: “o </a:t>
            </a:r>
            <a:r>
              <a:rPr lang="pt-PT" sz="1500" dirty="0" err="1"/>
              <a:t>iterador</a:t>
            </a:r>
            <a:r>
              <a:rPr lang="pt-PT" sz="1500" dirty="0"/>
              <a:t> é menor ou igual a 3?”</a:t>
            </a:r>
          </a:p>
          <a:p>
            <a:pPr marL="342900">
              <a:buFont typeface="+mj-lt"/>
              <a:buAutoNum type="arabicPeriod"/>
            </a:pPr>
            <a:r>
              <a:rPr lang="pt-PT" sz="1500" dirty="0"/>
              <a:t>Se </a:t>
            </a:r>
            <a:r>
              <a:rPr lang="pt-PT" sz="1500" b="1" dirty="0"/>
              <a:t>sim</a:t>
            </a:r>
            <a:r>
              <a:rPr lang="pt-PT" sz="1500" dirty="0"/>
              <a:t>, imprime "Olá!" e soma 1 ao </a:t>
            </a:r>
            <a:r>
              <a:rPr lang="pt-PT" sz="1500" dirty="0" err="1"/>
              <a:t>iterador</a:t>
            </a:r>
            <a:r>
              <a:rPr lang="pt-PT" sz="1500" dirty="0"/>
              <a:t>.</a:t>
            </a:r>
          </a:p>
          <a:p>
            <a:pPr marL="342900">
              <a:buFont typeface="+mj-lt"/>
              <a:buAutoNum type="arabicPeriod"/>
            </a:pPr>
            <a:r>
              <a:rPr lang="pt-PT" sz="1500" dirty="0"/>
              <a:t>Quando o </a:t>
            </a:r>
            <a:r>
              <a:rPr lang="pt-PT" sz="1500" b="1" i="1" dirty="0" err="1"/>
              <a:t>iterador</a:t>
            </a:r>
            <a:r>
              <a:rPr lang="pt-PT" sz="1500" dirty="0"/>
              <a:t> for 4, a condição é </a:t>
            </a:r>
            <a:r>
              <a:rPr lang="pt-PT" sz="1500" b="1" dirty="0"/>
              <a:t>falsa</a:t>
            </a:r>
            <a:r>
              <a:rPr lang="pt-PT" sz="1500" dirty="0"/>
              <a:t> e o </a:t>
            </a:r>
            <a:r>
              <a:rPr lang="pt-PT" sz="1500" b="1" dirty="0" err="1"/>
              <a:t>loop</a:t>
            </a:r>
            <a:r>
              <a:rPr lang="pt-PT" sz="1500" b="1" dirty="0"/>
              <a:t> termina</a:t>
            </a:r>
            <a:r>
              <a:rPr lang="pt-PT" sz="1500" dirty="0"/>
              <a:t>.</a:t>
            </a:r>
            <a:endParaRPr lang="pt-PT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538B6-BF5B-4562-B1CB-8B85ADEF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48" t="17929" r="13175" b="17929"/>
          <a:stretch/>
        </p:blipFill>
        <p:spPr>
          <a:xfrm>
            <a:off x="743551" y="3036551"/>
            <a:ext cx="2771443" cy="178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While Loops (iteration) Explained - Python">
            <a:extLst>
              <a:ext uri="{FF2B5EF4-FFF2-40B4-BE49-F238E27FC236}">
                <a16:creationId xmlns:a16="http://schemas.microsoft.com/office/drawing/2014/main" id="{7560E6D6-9AAC-18FA-C1D2-F0199C2D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58" y="952617"/>
            <a:ext cx="2872997" cy="208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9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A84C-8A79-26C1-C553-06E8FF222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044D2E9F-5BED-1548-8823-C6D205EC0175}"/>
              </a:ext>
            </a:extLst>
          </p:cNvPr>
          <p:cNvSpPr txBox="1">
            <a:spLocks/>
          </p:cNvSpPr>
          <p:nvPr/>
        </p:nvSpPr>
        <p:spPr>
          <a:xfrm>
            <a:off x="1185245" y="180110"/>
            <a:ext cx="677350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 err="1"/>
              <a:t>Loops</a:t>
            </a:r>
            <a:r>
              <a:rPr lang="pt-PT" b="1" dirty="0"/>
              <a:t> - </a:t>
            </a:r>
            <a:r>
              <a:rPr lang="pt-PT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2" name="Google Shape;697;p60">
            <a:extLst>
              <a:ext uri="{FF2B5EF4-FFF2-40B4-BE49-F238E27FC236}">
                <a16:creationId xmlns:a16="http://schemas.microsoft.com/office/drawing/2014/main" id="{484CD129-7CDC-A623-1EE0-56C6F9FF878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26261" y="994229"/>
            <a:ext cx="3901376" cy="1915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O </a:t>
            </a:r>
            <a:r>
              <a:rPr lang="pt-PT" sz="1500" b="1" i="1" dirty="0"/>
              <a:t>for</a:t>
            </a:r>
            <a:r>
              <a:rPr lang="pt-PT" sz="1500" dirty="0"/>
              <a:t> é ideal quando </a:t>
            </a:r>
            <a:r>
              <a:rPr lang="pt-PT" sz="1500" b="1" dirty="0"/>
              <a:t>sabemos à partida quantas vezes </a:t>
            </a:r>
            <a:r>
              <a:rPr lang="pt-PT" sz="1500" dirty="0"/>
              <a:t>queremos repetir algo.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Também é usado para </a:t>
            </a:r>
            <a:r>
              <a:rPr lang="pt-PT" sz="1500" b="1" dirty="0"/>
              <a:t>percorrer sequências</a:t>
            </a:r>
            <a:r>
              <a:rPr lang="pt-PT" sz="15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/>
              <a:t>Listas</a:t>
            </a:r>
            <a:r>
              <a:rPr lang="pt-PT" sz="1400" dirty="0"/>
              <a:t> (</a:t>
            </a:r>
            <a:r>
              <a:rPr lang="pt-PT" sz="1400" dirty="0" err="1"/>
              <a:t>ex</a:t>
            </a:r>
            <a:r>
              <a:rPr lang="pt-PT" sz="1400" dirty="0"/>
              <a:t>: frutas)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 err="1"/>
              <a:t>Strings</a:t>
            </a:r>
            <a:r>
              <a:rPr lang="pt-PT" sz="1400" dirty="0"/>
              <a:t> (</a:t>
            </a:r>
            <a:r>
              <a:rPr lang="pt-PT" sz="1400" dirty="0" err="1"/>
              <a:t>ex</a:t>
            </a:r>
            <a:r>
              <a:rPr lang="pt-PT" sz="1400" dirty="0"/>
              <a:t>: letras de uma palavra)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/>
              <a:t>Intervalos de números</a:t>
            </a:r>
            <a:endParaRPr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0ED24-A0F6-3DB3-A823-7D1F621EB5A2}"/>
              </a:ext>
            </a:extLst>
          </p:cNvPr>
          <p:cNvSpPr/>
          <p:nvPr/>
        </p:nvSpPr>
        <p:spPr>
          <a:xfrm>
            <a:off x="5110714" y="994229"/>
            <a:ext cx="3190875" cy="3753227"/>
          </a:xfrm>
          <a:prstGeom prst="rect">
            <a:avLst/>
          </a:prstGeom>
          <a:solidFill>
            <a:srgbClr val="282C34"/>
          </a:solidFill>
          <a:ln w="571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55CE8-D829-169B-AC51-004930DD4402}"/>
              </a:ext>
            </a:extLst>
          </p:cNvPr>
          <p:cNvSpPr txBox="1"/>
          <p:nvPr/>
        </p:nvSpPr>
        <p:spPr>
          <a:xfrm>
            <a:off x="5922120" y="1055189"/>
            <a:ext cx="156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edressed" panose="020B0604020202020204" charset="0"/>
              </a:rPr>
              <a:t>Output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1DD68E-E1D0-6098-C602-E8B2036F43A8}"/>
              </a:ext>
            </a:extLst>
          </p:cNvPr>
          <p:cNvCxnSpPr/>
          <p:nvPr/>
        </p:nvCxnSpPr>
        <p:spPr>
          <a:xfrm>
            <a:off x="5110714" y="1815820"/>
            <a:ext cx="3190875" cy="0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73E487-01EF-194F-54D3-3DA938B7658E}"/>
              </a:ext>
            </a:extLst>
          </p:cNvPr>
          <p:cNvSpPr txBox="1"/>
          <p:nvPr/>
        </p:nvSpPr>
        <p:spPr>
          <a:xfrm>
            <a:off x="5731373" y="2093904"/>
            <a:ext cx="1089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Olá! 0 Olá! 1 Olá! 2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76DC2-3875-F651-15AE-3C3AAC8EB1E4}"/>
              </a:ext>
            </a:extLst>
          </p:cNvPr>
          <p:cNvSpPr txBox="1"/>
          <p:nvPr/>
        </p:nvSpPr>
        <p:spPr>
          <a:xfrm>
            <a:off x="5374737" y="2087550"/>
            <a:ext cx="49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12CBCB-3EC1-0B14-40EA-459153F1E5D2}"/>
              </a:ext>
            </a:extLst>
          </p:cNvPr>
          <p:cNvCxnSpPr>
            <a:cxnSpLocks/>
          </p:cNvCxnSpPr>
          <p:nvPr/>
        </p:nvCxnSpPr>
        <p:spPr>
          <a:xfrm flipV="1">
            <a:off x="5297836" y="2033765"/>
            <a:ext cx="0" cy="2554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3F5966-C17C-7F8F-46E5-5C36AB1B9F9E}"/>
              </a:ext>
            </a:extLst>
          </p:cNvPr>
          <p:cNvCxnSpPr>
            <a:cxnSpLocks/>
          </p:cNvCxnSpPr>
          <p:nvPr/>
        </p:nvCxnSpPr>
        <p:spPr>
          <a:xfrm flipV="1">
            <a:off x="8109616" y="2033765"/>
            <a:ext cx="0" cy="2554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16CA7A-1615-D8BB-3970-207D9E46CD02}"/>
              </a:ext>
            </a:extLst>
          </p:cNvPr>
          <p:cNvCxnSpPr>
            <a:cxnSpLocks/>
          </p:cNvCxnSpPr>
          <p:nvPr/>
        </p:nvCxnSpPr>
        <p:spPr>
          <a:xfrm flipH="1">
            <a:off x="5297836" y="4587979"/>
            <a:ext cx="2811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ED1D50F7-FC83-BFEC-A7AD-F9F4ADC2C51D}"/>
              </a:ext>
            </a:extLst>
          </p:cNvPr>
          <p:cNvCxnSpPr>
            <a:cxnSpLocks/>
          </p:cNvCxnSpPr>
          <p:nvPr/>
        </p:nvCxnSpPr>
        <p:spPr>
          <a:xfrm flipH="1">
            <a:off x="5289248" y="2033765"/>
            <a:ext cx="282036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052">
            <a:extLst>
              <a:ext uri="{FF2B5EF4-FFF2-40B4-BE49-F238E27FC236}">
                <a16:creationId xmlns:a16="http://schemas.microsoft.com/office/drawing/2014/main" id="{B4250569-7CD6-8443-42BE-3E42A158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27" y="3020058"/>
            <a:ext cx="3189600" cy="1943332"/>
          </a:xfrm>
          <a:prstGeom prst="rect">
            <a:avLst/>
          </a:prstGeom>
        </p:spPr>
      </p:pic>
      <p:pic>
        <p:nvPicPr>
          <p:cNvPr id="2054" name="Picture 2053">
            <a:extLst>
              <a:ext uri="{FF2B5EF4-FFF2-40B4-BE49-F238E27FC236}">
                <a16:creationId xmlns:a16="http://schemas.microsoft.com/office/drawing/2014/main" id="{84D6CEDC-E59B-8B5C-9C71-7C92B3F76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1481" y="3200455"/>
            <a:ext cx="3190876" cy="1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5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8F0B-91AA-EB92-1DBB-690CFA1E5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1BC55F87-90F8-3E7A-49F4-300B7696DAE2}"/>
              </a:ext>
            </a:extLst>
          </p:cNvPr>
          <p:cNvSpPr txBox="1">
            <a:spLocks/>
          </p:cNvSpPr>
          <p:nvPr/>
        </p:nvSpPr>
        <p:spPr>
          <a:xfrm>
            <a:off x="1185245" y="180110"/>
            <a:ext cx="677350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 err="1"/>
              <a:t>Loops</a:t>
            </a:r>
            <a:r>
              <a:rPr lang="pt-PT" b="1" dirty="0"/>
              <a:t> - </a:t>
            </a:r>
            <a:r>
              <a:rPr lang="pt-PT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2" name="Google Shape;697;p60">
            <a:extLst>
              <a:ext uri="{FF2B5EF4-FFF2-40B4-BE49-F238E27FC236}">
                <a16:creationId xmlns:a16="http://schemas.microsoft.com/office/drawing/2014/main" id="{7494F849-BE27-2A72-ADEC-49EB7F3354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26261" y="994229"/>
            <a:ext cx="3901376" cy="1915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O </a:t>
            </a:r>
            <a:r>
              <a:rPr lang="pt-PT" sz="1500" b="1" i="1" dirty="0"/>
              <a:t>for</a:t>
            </a:r>
            <a:r>
              <a:rPr lang="pt-PT" sz="1500" dirty="0"/>
              <a:t> é ideal quando </a:t>
            </a:r>
            <a:r>
              <a:rPr lang="pt-PT" sz="1500" b="1" dirty="0"/>
              <a:t>sabemos à partida quantas vezes </a:t>
            </a:r>
            <a:r>
              <a:rPr lang="pt-PT" sz="1500" dirty="0"/>
              <a:t>queremos repetir algo.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Também é usado para </a:t>
            </a:r>
            <a:r>
              <a:rPr lang="pt-PT" sz="1500" b="1" dirty="0"/>
              <a:t>percorrer sequências</a:t>
            </a:r>
            <a:r>
              <a:rPr lang="pt-PT" sz="15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/>
              <a:t>Listas</a:t>
            </a:r>
            <a:r>
              <a:rPr lang="pt-PT" sz="1400" dirty="0"/>
              <a:t> (</a:t>
            </a:r>
            <a:r>
              <a:rPr lang="pt-PT" sz="1400" dirty="0" err="1"/>
              <a:t>ex</a:t>
            </a:r>
            <a:r>
              <a:rPr lang="pt-PT" sz="1400" dirty="0"/>
              <a:t>: frutas)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 err="1"/>
              <a:t>Strings</a:t>
            </a:r>
            <a:r>
              <a:rPr lang="pt-PT" sz="1400" dirty="0"/>
              <a:t> (</a:t>
            </a:r>
            <a:r>
              <a:rPr lang="pt-PT" sz="1400" dirty="0" err="1"/>
              <a:t>ex</a:t>
            </a:r>
            <a:r>
              <a:rPr lang="pt-PT" sz="1400" dirty="0"/>
              <a:t>: letras de uma palavra)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/>
              <a:t>Intervalos de números</a:t>
            </a:r>
            <a:endParaRPr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3D74E-228F-F3ED-F948-E2E0C3E4DA57}"/>
              </a:ext>
            </a:extLst>
          </p:cNvPr>
          <p:cNvSpPr/>
          <p:nvPr/>
        </p:nvSpPr>
        <p:spPr>
          <a:xfrm>
            <a:off x="5110714" y="994229"/>
            <a:ext cx="3190875" cy="3753227"/>
          </a:xfrm>
          <a:prstGeom prst="rect">
            <a:avLst/>
          </a:prstGeom>
          <a:solidFill>
            <a:srgbClr val="282C34"/>
          </a:solidFill>
          <a:ln w="571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0581B3-576C-1808-9581-4F3D24097970}"/>
              </a:ext>
            </a:extLst>
          </p:cNvPr>
          <p:cNvSpPr txBox="1"/>
          <p:nvPr/>
        </p:nvSpPr>
        <p:spPr>
          <a:xfrm>
            <a:off x="5922120" y="1055189"/>
            <a:ext cx="156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edressed" panose="020B0604020202020204" charset="0"/>
              </a:rPr>
              <a:t>Output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5678CB-7071-4C19-178C-8C2D6E9F5304}"/>
              </a:ext>
            </a:extLst>
          </p:cNvPr>
          <p:cNvCxnSpPr/>
          <p:nvPr/>
        </p:nvCxnSpPr>
        <p:spPr>
          <a:xfrm>
            <a:off x="5110714" y="1815820"/>
            <a:ext cx="3190875" cy="0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285EA8-0EB8-4F19-27AF-941A5E4564DE}"/>
              </a:ext>
            </a:extLst>
          </p:cNvPr>
          <p:cNvSpPr txBox="1"/>
          <p:nvPr/>
        </p:nvSpPr>
        <p:spPr>
          <a:xfrm>
            <a:off x="5664274" y="2136602"/>
            <a:ext cx="240455" cy="252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</a:t>
            </a:r>
          </a:p>
          <a:p>
            <a:endParaRPr lang="pt-PT" sz="900" b="1" dirty="0">
              <a:solidFill>
                <a:srgbClr val="ABB2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</a:t>
            </a:r>
          </a:p>
          <a:p>
            <a:r>
              <a:rPr lang="pt-PT" sz="90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</a:t>
            </a:r>
            <a:endParaRPr 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D3F35-8B65-9D5D-D115-4D5B6CA23A81}"/>
              </a:ext>
            </a:extLst>
          </p:cNvPr>
          <p:cNvSpPr txBox="1"/>
          <p:nvPr/>
        </p:nvSpPr>
        <p:spPr>
          <a:xfrm>
            <a:off x="5374737" y="2087550"/>
            <a:ext cx="49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864899-9987-3329-026F-BABB80F20DD3}"/>
              </a:ext>
            </a:extLst>
          </p:cNvPr>
          <p:cNvCxnSpPr>
            <a:cxnSpLocks/>
          </p:cNvCxnSpPr>
          <p:nvPr/>
        </p:nvCxnSpPr>
        <p:spPr>
          <a:xfrm flipV="1">
            <a:off x="5297836" y="2033765"/>
            <a:ext cx="0" cy="2554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CA7A90-98CA-3B72-0491-3A5B5E58A8CE}"/>
              </a:ext>
            </a:extLst>
          </p:cNvPr>
          <p:cNvCxnSpPr>
            <a:cxnSpLocks/>
          </p:cNvCxnSpPr>
          <p:nvPr/>
        </p:nvCxnSpPr>
        <p:spPr>
          <a:xfrm flipV="1">
            <a:off x="8109616" y="2033765"/>
            <a:ext cx="0" cy="2554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A9827D-579F-3CF5-44E3-1C76CCDE64A2}"/>
              </a:ext>
            </a:extLst>
          </p:cNvPr>
          <p:cNvCxnSpPr>
            <a:cxnSpLocks/>
          </p:cNvCxnSpPr>
          <p:nvPr/>
        </p:nvCxnSpPr>
        <p:spPr>
          <a:xfrm flipH="1">
            <a:off x="5297836" y="4587979"/>
            <a:ext cx="2811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FF1A750C-6993-62C9-7721-DB619DE41E66}"/>
              </a:ext>
            </a:extLst>
          </p:cNvPr>
          <p:cNvCxnSpPr>
            <a:cxnSpLocks/>
          </p:cNvCxnSpPr>
          <p:nvPr/>
        </p:nvCxnSpPr>
        <p:spPr>
          <a:xfrm flipH="1">
            <a:off x="5289248" y="2033765"/>
            <a:ext cx="282036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54686F62-9062-8529-7A6A-0BDFBFDD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11" y="3079372"/>
            <a:ext cx="3190876" cy="1582537"/>
          </a:xfrm>
          <a:prstGeom prst="rect">
            <a:avLst/>
          </a:prstGeom>
        </p:spPr>
      </p:pic>
      <p:pic>
        <p:nvPicPr>
          <p:cNvPr id="2056" name="Picture 2055">
            <a:extLst>
              <a:ext uri="{FF2B5EF4-FFF2-40B4-BE49-F238E27FC236}">
                <a16:creationId xmlns:a16="http://schemas.microsoft.com/office/drawing/2014/main" id="{CD07D3DB-3AF7-DFFC-6241-2C95507A6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92413" y="3116414"/>
            <a:ext cx="3189600" cy="1471565"/>
          </a:xfrm>
          <a:prstGeom prst="rect">
            <a:avLst/>
          </a:prstGeom>
        </p:spPr>
      </p:pic>
      <p:pic>
        <p:nvPicPr>
          <p:cNvPr id="2058" name="Picture 2057">
            <a:extLst>
              <a:ext uri="{FF2B5EF4-FFF2-40B4-BE49-F238E27FC236}">
                <a16:creationId xmlns:a16="http://schemas.microsoft.com/office/drawing/2014/main" id="{FB62B4FC-B693-403C-4F19-87A3BF8ED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87" y="5645150"/>
            <a:ext cx="3189600" cy="19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AB720-7F12-BF38-D23B-1D9AA3FE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BA67BBB9-BC39-32F6-F3B5-2AB08B793AB5}"/>
              </a:ext>
            </a:extLst>
          </p:cNvPr>
          <p:cNvSpPr txBox="1">
            <a:spLocks/>
          </p:cNvSpPr>
          <p:nvPr/>
        </p:nvSpPr>
        <p:spPr>
          <a:xfrm>
            <a:off x="1185245" y="180110"/>
            <a:ext cx="677350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 err="1"/>
              <a:t>Loops</a:t>
            </a:r>
            <a:r>
              <a:rPr lang="pt-PT" b="1" dirty="0"/>
              <a:t> - </a:t>
            </a:r>
            <a:r>
              <a:rPr lang="pt-PT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2" name="Google Shape;697;p60">
            <a:extLst>
              <a:ext uri="{FF2B5EF4-FFF2-40B4-BE49-F238E27FC236}">
                <a16:creationId xmlns:a16="http://schemas.microsoft.com/office/drawing/2014/main" id="{1F1E76A4-4C89-82D7-2461-CC9A9A7BF8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26261" y="994229"/>
            <a:ext cx="3901376" cy="1915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O </a:t>
            </a:r>
            <a:r>
              <a:rPr lang="pt-PT" sz="1500" b="1" i="1" dirty="0"/>
              <a:t>for</a:t>
            </a:r>
            <a:r>
              <a:rPr lang="pt-PT" sz="1500" dirty="0"/>
              <a:t> é ideal quando </a:t>
            </a:r>
            <a:r>
              <a:rPr lang="pt-PT" sz="1500" b="1" dirty="0"/>
              <a:t>sabemos à partida quantas vezes </a:t>
            </a:r>
            <a:r>
              <a:rPr lang="pt-PT" sz="1500" dirty="0"/>
              <a:t>queremos repetir algo.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Também é usado para </a:t>
            </a:r>
            <a:r>
              <a:rPr lang="pt-PT" sz="1500" b="1" dirty="0"/>
              <a:t>percorrer sequências</a:t>
            </a:r>
            <a:r>
              <a:rPr lang="pt-PT" sz="15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/>
              <a:t>Listas</a:t>
            </a:r>
            <a:r>
              <a:rPr lang="pt-PT" sz="1400" dirty="0"/>
              <a:t> (</a:t>
            </a:r>
            <a:r>
              <a:rPr lang="pt-PT" sz="1400" dirty="0" err="1"/>
              <a:t>ex</a:t>
            </a:r>
            <a:r>
              <a:rPr lang="pt-PT" sz="1400" dirty="0"/>
              <a:t>: frutas)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 err="1"/>
              <a:t>Strings</a:t>
            </a:r>
            <a:r>
              <a:rPr lang="pt-PT" sz="1400" dirty="0"/>
              <a:t> (</a:t>
            </a:r>
            <a:r>
              <a:rPr lang="pt-PT" sz="1400" dirty="0" err="1"/>
              <a:t>ex</a:t>
            </a:r>
            <a:r>
              <a:rPr lang="pt-PT" sz="1400" dirty="0"/>
              <a:t>: letras de uma palavra)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1" dirty="0"/>
              <a:t>Intervalos de números</a:t>
            </a:r>
            <a:endParaRPr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BCA061-DD1A-95D6-F11D-D6A241387D34}"/>
              </a:ext>
            </a:extLst>
          </p:cNvPr>
          <p:cNvSpPr/>
          <p:nvPr/>
        </p:nvSpPr>
        <p:spPr>
          <a:xfrm>
            <a:off x="5110714" y="994229"/>
            <a:ext cx="3190875" cy="3753227"/>
          </a:xfrm>
          <a:prstGeom prst="rect">
            <a:avLst/>
          </a:prstGeom>
          <a:solidFill>
            <a:srgbClr val="282C34"/>
          </a:solidFill>
          <a:ln w="571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77192-AEDA-0C01-D0B6-8172486B9DF6}"/>
              </a:ext>
            </a:extLst>
          </p:cNvPr>
          <p:cNvSpPr txBox="1"/>
          <p:nvPr/>
        </p:nvSpPr>
        <p:spPr>
          <a:xfrm>
            <a:off x="5922120" y="1055189"/>
            <a:ext cx="1568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edressed" panose="020B0604020202020204" charset="0"/>
              </a:rPr>
              <a:t>Output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407057-480B-E532-545F-460AE456C71E}"/>
              </a:ext>
            </a:extLst>
          </p:cNvPr>
          <p:cNvCxnSpPr/>
          <p:nvPr/>
        </p:nvCxnSpPr>
        <p:spPr>
          <a:xfrm>
            <a:off x="5110714" y="1815820"/>
            <a:ext cx="3190875" cy="0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89A66B-1821-92B9-B6CC-E4C1EC0BD359}"/>
              </a:ext>
            </a:extLst>
          </p:cNvPr>
          <p:cNvSpPr txBox="1"/>
          <p:nvPr/>
        </p:nvSpPr>
        <p:spPr>
          <a:xfrm>
            <a:off x="5719203" y="2113005"/>
            <a:ext cx="6984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maçã </a:t>
            </a:r>
          </a:p>
          <a:p>
            <a:r>
              <a:rPr lang="pt-PT" sz="105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banana </a:t>
            </a:r>
          </a:p>
          <a:p>
            <a:r>
              <a:rPr lang="pt-PT" sz="1050" b="1" i="0" dirty="0">
                <a:solidFill>
                  <a:srgbClr val="ABB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laranja</a:t>
            </a:r>
            <a:endParaRPr 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5F7388-54FB-E637-8C06-8416839655ED}"/>
              </a:ext>
            </a:extLst>
          </p:cNvPr>
          <p:cNvSpPr txBox="1"/>
          <p:nvPr/>
        </p:nvSpPr>
        <p:spPr>
          <a:xfrm>
            <a:off x="5374737" y="2087550"/>
            <a:ext cx="49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&gt;&gt;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BADC5E-9676-2E73-64AC-CDD63ACDEFBE}"/>
              </a:ext>
            </a:extLst>
          </p:cNvPr>
          <p:cNvCxnSpPr>
            <a:cxnSpLocks/>
          </p:cNvCxnSpPr>
          <p:nvPr/>
        </p:nvCxnSpPr>
        <p:spPr>
          <a:xfrm flipV="1">
            <a:off x="5297836" y="2033765"/>
            <a:ext cx="0" cy="2554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BB92A2-E281-02CE-8610-D9A846420B17}"/>
              </a:ext>
            </a:extLst>
          </p:cNvPr>
          <p:cNvCxnSpPr>
            <a:cxnSpLocks/>
          </p:cNvCxnSpPr>
          <p:nvPr/>
        </p:nvCxnSpPr>
        <p:spPr>
          <a:xfrm flipV="1">
            <a:off x="8109616" y="2033765"/>
            <a:ext cx="0" cy="2554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7B53E5-B71D-57E6-5D81-F0FC87496A26}"/>
              </a:ext>
            </a:extLst>
          </p:cNvPr>
          <p:cNvCxnSpPr>
            <a:cxnSpLocks/>
          </p:cNvCxnSpPr>
          <p:nvPr/>
        </p:nvCxnSpPr>
        <p:spPr>
          <a:xfrm flipH="1">
            <a:off x="5297836" y="4587979"/>
            <a:ext cx="2811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8F72A183-A11F-D3B5-7B6A-7EB33EC35751}"/>
              </a:ext>
            </a:extLst>
          </p:cNvPr>
          <p:cNvCxnSpPr>
            <a:cxnSpLocks/>
          </p:cNvCxnSpPr>
          <p:nvPr/>
        </p:nvCxnSpPr>
        <p:spPr>
          <a:xfrm flipH="1">
            <a:off x="5289248" y="2033765"/>
            <a:ext cx="282036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E8E-B160-8D77-8885-5D9CA392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7088" y="3079372"/>
            <a:ext cx="3190876" cy="1582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5F0E1-9763-AC66-8996-6101FA3F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7" y="3116414"/>
            <a:ext cx="3189600" cy="14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9081D2AE-1324-495A-08CC-89BB65B4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>
            <a:extLst>
              <a:ext uri="{FF2B5EF4-FFF2-40B4-BE49-F238E27FC236}">
                <a16:creationId xmlns:a16="http://schemas.microsoft.com/office/drawing/2014/main" id="{F794F4E4-59D6-7678-A500-D08FACF0373C}"/>
              </a:ext>
            </a:extLst>
          </p:cNvPr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>
            <a:extLst>
              <a:ext uri="{FF2B5EF4-FFF2-40B4-BE49-F238E27FC236}">
                <a16:creationId xmlns:a16="http://schemas.microsoft.com/office/drawing/2014/main" id="{B8457206-1B6E-FEAA-6479-E8B46435DBF3}"/>
              </a:ext>
            </a:extLst>
          </p:cNvPr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>
            <a:extLst>
              <a:ext uri="{FF2B5EF4-FFF2-40B4-BE49-F238E27FC236}">
                <a16:creationId xmlns:a16="http://schemas.microsoft.com/office/drawing/2014/main" id="{F4DEE07C-23A7-43F0-E33D-F6CAD997A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Expressões Regulares</a:t>
            </a:r>
            <a:endParaRPr dirty="0"/>
          </a:p>
        </p:txBody>
      </p:sp>
      <p:sp>
        <p:nvSpPr>
          <p:cNvPr id="1318" name="Google Shape;1318;p72">
            <a:extLst>
              <a:ext uri="{FF2B5EF4-FFF2-40B4-BE49-F238E27FC236}">
                <a16:creationId xmlns:a16="http://schemas.microsoft.com/office/drawing/2014/main" id="{36A60E2B-9BB4-69F9-FF85-30BBAE8BA6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Procurar padrões em texto</a:t>
            </a:r>
            <a:endParaRPr dirty="0"/>
          </a:p>
        </p:txBody>
      </p:sp>
      <p:sp>
        <p:nvSpPr>
          <p:cNvPr id="1319" name="Google Shape;1319;p72">
            <a:extLst>
              <a:ext uri="{FF2B5EF4-FFF2-40B4-BE49-F238E27FC236}">
                <a16:creationId xmlns:a16="http://schemas.microsoft.com/office/drawing/2014/main" id="{C9E2F174-5B70-80B8-131D-B1E8D01C5C3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20" name="Google Shape;1320;p72">
            <a:extLst>
              <a:ext uri="{FF2B5EF4-FFF2-40B4-BE49-F238E27FC236}">
                <a16:creationId xmlns:a16="http://schemas.microsoft.com/office/drawing/2014/main" id="{26BD0A07-1560-6EF6-D3AE-A658D4A45B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69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1A477BDE-D379-615F-2AED-1FE6AA0D7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28A73683-7CD3-8DB3-472F-443C489756AD}"/>
              </a:ext>
            </a:extLst>
          </p:cNvPr>
          <p:cNvSpPr txBox="1">
            <a:spLocks/>
          </p:cNvSpPr>
          <p:nvPr/>
        </p:nvSpPr>
        <p:spPr>
          <a:xfrm>
            <a:off x="1930545" y="39366"/>
            <a:ext cx="5282809" cy="79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5200" dirty="0">
                <a:latin typeface="Redressed" panose="020B0604020202020204" charset="0"/>
              </a:rPr>
              <a:t>Expressões Regulares</a:t>
            </a:r>
          </a:p>
        </p:txBody>
      </p:sp>
      <p:pic>
        <p:nvPicPr>
          <p:cNvPr id="3076" name="Picture 4" descr="Substituição de Texto em Python: Usando replace e Regex | Acadian School">
            <a:extLst>
              <a:ext uri="{FF2B5EF4-FFF2-40B4-BE49-F238E27FC236}">
                <a16:creationId xmlns:a16="http://schemas.microsoft.com/office/drawing/2014/main" id="{372D4382-26F0-14BA-9141-43B422074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" b="8357"/>
          <a:stretch/>
        </p:blipFill>
        <p:spPr bwMode="auto">
          <a:xfrm>
            <a:off x="5026531" y="1150620"/>
            <a:ext cx="3738223" cy="3253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97;p60">
            <a:extLst>
              <a:ext uri="{FF2B5EF4-FFF2-40B4-BE49-F238E27FC236}">
                <a16:creationId xmlns:a16="http://schemas.microsoft.com/office/drawing/2014/main" id="{CFBA70D8-F7EC-145B-87E9-C83A712126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79246" y="1554480"/>
            <a:ext cx="4505174" cy="2446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PT" sz="1800" b="1" dirty="0">
                <a:latin typeface="Livvic" pitchFamily="2" charset="0"/>
              </a:rPr>
              <a:t>O que são Expressões Regulares?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pt-PT" sz="1800" b="1" dirty="0">
              <a:latin typeface="Livvic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Expressões regulares </a:t>
            </a:r>
            <a:r>
              <a:rPr lang="pt-PT" sz="1500" dirty="0">
                <a:latin typeface="Livvic" pitchFamily="2" charset="0"/>
              </a:rPr>
              <a:t>(ou </a:t>
            </a:r>
            <a:r>
              <a:rPr lang="pt-PT" sz="1500" b="1" dirty="0" err="1">
                <a:latin typeface="Livvic" pitchFamily="2" charset="0"/>
              </a:rPr>
              <a:t>regex</a:t>
            </a:r>
            <a:r>
              <a:rPr lang="pt-PT" sz="1500" dirty="0">
                <a:latin typeface="Livvic" pitchFamily="2" charset="0"/>
              </a:rPr>
              <a:t>) são uma forma de descrever padrões em texto.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>
                <a:latin typeface="Livvic" pitchFamily="2" charset="0"/>
              </a:rPr>
              <a:t>Usam-se para </a:t>
            </a:r>
            <a:r>
              <a:rPr lang="pt-PT" sz="1500" b="1" dirty="0">
                <a:latin typeface="Livvic" pitchFamily="2" charset="0"/>
              </a:rPr>
              <a:t>procurar</a:t>
            </a:r>
            <a:r>
              <a:rPr lang="pt-PT" sz="1500" dirty="0">
                <a:latin typeface="Livvic" pitchFamily="2" charset="0"/>
              </a:rPr>
              <a:t>, </a:t>
            </a:r>
            <a:r>
              <a:rPr lang="pt-PT" sz="1500" b="1" dirty="0">
                <a:latin typeface="Livvic" pitchFamily="2" charset="0"/>
              </a:rPr>
              <a:t>verificar</a:t>
            </a:r>
            <a:r>
              <a:rPr lang="pt-PT" sz="1500" dirty="0">
                <a:latin typeface="Livvic" pitchFamily="2" charset="0"/>
              </a:rPr>
              <a:t> ou </a:t>
            </a:r>
            <a:r>
              <a:rPr lang="pt-PT" sz="1500" b="1" dirty="0">
                <a:latin typeface="Livvic" pitchFamily="2" charset="0"/>
              </a:rPr>
              <a:t>extrair</a:t>
            </a:r>
            <a:r>
              <a:rPr lang="pt-PT" sz="1500" dirty="0">
                <a:latin typeface="Livvic" pitchFamily="2" charset="0"/>
              </a:rPr>
              <a:t> partes específicas de texto (como palavras, datas, emails, </a:t>
            </a:r>
            <a:r>
              <a:rPr lang="pt-PT" sz="1500" dirty="0" err="1">
                <a:latin typeface="Livvic" pitchFamily="2" charset="0"/>
              </a:rPr>
              <a:t>etc</a:t>
            </a:r>
            <a:r>
              <a:rPr lang="pt-PT" sz="1500" dirty="0">
                <a:latin typeface="Livvic" pitchFamily="2" charset="0"/>
              </a:rPr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>
                <a:latin typeface="Livvic" pitchFamily="2" charset="0"/>
              </a:rPr>
              <a:t>São uma </a:t>
            </a:r>
            <a:r>
              <a:rPr lang="pt-PT" sz="1500" b="1" dirty="0">
                <a:latin typeface="Livvic" pitchFamily="2" charset="0"/>
              </a:rPr>
              <a:t>linguagem especial para reconhecimento de padrões</a:t>
            </a:r>
            <a:r>
              <a:rPr lang="pt-PT" sz="1500" dirty="0">
                <a:latin typeface="Livvic" pitchFamily="2" charset="0"/>
              </a:rPr>
              <a:t>.</a:t>
            </a:r>
            <a:endParaRPr sz="1400" b="1" dirty="0">
              <a:latin typeface="Livvic" pitchFamily="2" charset="0"/>
            </a:endParaRPr>
          </a:p>
        </p:txBody>
      </p:sp>
      <p:sp>
        <p:nvSpPr>
          <p:cNvPr id="10" name="Google Shape;697;p60">
            <a:extLst>
              <a:ext uri="{FF2B5EF4-FFF2-40B4-BE49-F238E27FC236}">
                <a16:creationId xmlns:a16="http://schemas.microsoft.com/office/drawing/2014/main" id="{E8066A5B-D4FE-0E7D-D5AE-29426736862E}"/>
              </a:ext>
            </a:extLst>
          </p:cNvPr>
          <p:cNvSpPr txBox="1">
            <a:spLocks/>
          </p:cNvSpPr>
          <p:nvPr/>
        </p:nvSpPr>
        <p:spPr>
          <a:xfrm flipH="1">
            <a:off x="-9263875" y="1150620"/>
            <a:ext cx="8088247" cy="193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1800" b="1" dirty="0">
                <a:latin typeface="Livvic" pitchFamily="2" charset="0"/>
              </a:rPr>
              <a:t>Exemplos de uso para as Expressões Regulares?</a:t>
            </a:r>
          </a:p>
          <a:p>
            <a:pPr marL="0" indent="0"/>
            <a:endParaRPr lang="pt-PT" sz="1800" b="1" dirty="0">
              <a:latin typeface="Livvic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Verificar se um número de telefone tem o formato correto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Encontrar todas as palavras que terminam em “</a:t>
            </a:r>
            <a:r>
              <a:rPr lang="pt-PT" sz="1500" b="1" dirty="0" err="1">
                <a:latin typeface="Livvic" pitchFamily="2" charset="0"/>
              </a:rPr>
              <a:t>ão</a:t>
            </a:r>
            <a:r>
              <a:rPr lang="pt-PT" sz="1500" b="1" dirty="0">
                <a:latin typeface="Livvic" pitchFamily="2" charset="0"/>
              </a:rPr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Extrair datas de um texto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Procurar nomes próprios ou emails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Remover ou substituir caracteres específicos</a:t>
            </a:r>
            <a:endParaRPr lang="pt-PT" sz="1400" b="1" dirty="0">
              <a:latin typeface="Livvic" pitchFamily="2" charset="0"/>
            </a:endParaRPr>
          </a:p>
        </p:txBody>
      </p:sp>
      <p:pic>
        <p:nvPicPr>
          <p:cNvPr id="11" name="Picture 2" descr="Maneira mais fácil de lembrar expressões regulares (Regex) | by Wilfison  Batista | Medium">
            <a:extLst>
              <a:ext uri="{FF2B5EF4-FFF2-40B4-BE49-F238E27FC236}">
                <a16:creationId xmlns:a16="http://schemas.microsoft.com/office/drawing/2014/main" id="{691FA3A6-E7EB-22C8-E57F-D228DB51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4941" y="3318230"/>
            <a:ext cx="3598127" cy="134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6EFF015-C565-A74B-3B87-580F05E8D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4" b="13727"/>
          <a:stretch/>
        </p:blipFill>
        <p:spPr bwMode="auto">
          <a:xfrm>
            <a:off x="-4792585" y="3271767"/>
            <a:ext cx="3520482" cy="144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28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2F530536-4D52-21F1-629C-EC9AF4107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F432FA2D-5E21-9CE8-B869-B53B3E79A51A}"/>
              </a:ext>
            </a:extLst>
          </p:cNvPr>
          <p:cNvSpPr txBox="1">
            <a:spLocks/>
          </p:cNvSpPr>
          <p:nvPr/>
        </p:nvSpPr>
        <p:spPr>
          <a:xfrm>
            <a:off x="1930545" y="39366"/>
            <a:ext cx="5282809" cy="79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5200" dirty="0">
                <a:latin typeface="Redressed" panose="020B0604020202020204" charset="0"/>
              </a:rPr>
              <a:t>Expressões Regulares</a:t>
            </a:r>
          </a:p>
        </p:txBody>
      </p:sp>
      <p:pic>
        <p:nvPicPr>
          <p:cNvPr id="3076" name="Picture 4" descr="Substituição de Texto em Python: Usando replace e Regex | Acadian School">
            <a:extLst>
              <a:ext uri="{FF2B5EF4-FFF2-40B4-BE49-F238E27FC236}">
                <a16:creationId xmlns:a16="http://schemas.microsoft.com/office/drawing/2014/main" id="{DCBEADB5-BE6C-960E-10CB-F11513A68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" b="8357"/>
          <a:stretch/>
        </p:blipFill>
        <p:spPr bwMode="auto">
          <a:xfrm>
            <a:off x="15618331" y="1150620"/>
            <a:ext cx="3738223" cy="3253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97;p60">
            <a:extLst>
              <a:ext uri="{FF2B5EF4-FFF2-40B4-BE49-F238E27FC236}">
                <a16:creationId xmlns:a16="http://schemas.microsoft.com/office/drawing/2014/main" id="{8E1B405F-4A88-143A-5EBE-9138B34E37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0971046" y="1554480"/>
            <a:ext cx="4505174" cy="2446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PT" sz="1800" b="1" dirty="0">
                <a:latin typeface="Livvic" pitchFamily="2" charset="0"/>
              </a:rPr>
              <a:t>O que são Expressões Regulares?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pt-PT" sz="1800" b="1" dirty="0">
              <a:latin typeface="Livvic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Expressões regulares </a:t>
            </a:r>
            <a:r>
              <a:rPr lang="pt-PT" sz="1500" dirty="0">
                <a:latin typeface="Livvic" pitchFamily="2" charset="0"/>
              </a:rPr>
              <a:t>(ou </a:t>
            </a:r>
            <a:r>
              <a:rPr lang="pt-PT" sz="1500" b="1" dirty="0" err="1">
                <a:latin typeface="Livvic" pitchFamily="2" charset="0"/>
              </a:rPr>
              <a:t>regex</a:t>
            </a:r>
            <a:r>
              <a:rPr lang="pt-PT" sz="1500" dirty="0">
                <a:latin typeface="Livvic" pitchFamily="2" charset="0"/>
              </a:rPr>
              <a:t>) são uma forma de descrever padrões em texto.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>
                <a:latin typeface="Livvic" pitchFamily="2" charset="0"/>
              </a:rPr>
              <a:t>Usam-se para </a:t>
            </a:r>
            <a:r>
              <a:rPr lang="pt-PT" sz="1500" b="1" dirty="0">
                <a:latin typeface="Livvic" pitchFamily="2" charset="0"/>
              </a:rPr>
              <a:t>procurar</a:t>
            </a:r>
            <a:r>
              <a:rPr lang="pt-PT" sz="1500" dirty="0">
                <a:latin typeface="Livvic" pitchFamily="2" charset="0"/>
              </a:rPr>
              <a:t>, </a:t>
            </a:r>
            <a:r>
              <a:rPr lang="pt-PT" sz="1500" b="1" dirty="0">
                <a:latin typeface="Livvic" pitchFamily="2" charset="0"/>
              </a:rPr>
              <a:t>verificar</a:t>
            </a:r>
            <a:r>
              <a:rPr lang="pt-PT" sz="1500" dirty="0">
                <a:latin typeface="Livvic" pitchFamily="2" charset="0"/>
              </a:rPr>
              <a:t> ou </a:t>
            </a:r>
            <a:r>
              <a:rPr lang="pt-PT" sz="1500" b="1" dirty="0">
                <a:latin typeface="Livvic" pitchFamily="2" charset="0"/>
              </a:rPr>
              <a:t>extrair</a:t>
            </a:r>
            <a:r>
              <a:rPr lang="pt-PT" sz="1500" dirty="0">
                <a:latin typeface="Livvic" pitchFamily="2" charset="0"/>
              </a:rPr>
              <a:t> partes específicas de texto (como palavras, datas, emails, </a:t>
            </a:r>
            <a:r>
              <a:rPr lang="pt-PT" sz="1500" dirty="0" err="1">
                <a:latin typeface="Livvic" pitchFamily="2" charset="0"/>
              </a:rPr>
              <a:t>etc</a:t>
            </a:r>
            <a:r>
              <a:rPr lang="pt-PT" sz="1500" dirty="0">
                <a:latin typeface="Livvic" pitchFamily="2" charset="0"/>
              </a:rPr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>
                <a:latin typeface="Livvic" pitchFamily="2" charset="0"/>
              </a:rPr>
              <a:t>São uma </a:t>
            </a:r>
            <a:r>
              <a:rPr lang="pt-PT" sz="1500" b="1" dirty="0">
                <a:latin typeface="Livvic" pitchFamily="2" charset="0"/>
              </a:rPr>
              <a:t>linguagem especial para reconhecimento de padrões</a:t>
            </a:r>
            <a:r>
              <a:rPr lang="pt-PT" sz="1500" dirty="0">
                <a:latin typeface="Livvic" pitchFamily="2" charset="0"/>
              </a:rPr>
              <a:t>.</a:t>
            </a:r>
            <a:endParaRPr sz="1400" b="1" dirty="0">
              <a:latin typeface="Livvic" pitchFamily="2" charset="0"/>
            </a:endParaRPr>
          </a:p>
        </p:txBody>
      </p:sp>
      <p:sp>
        <p:nvSpPr>
          <p:cNvPr id="5" name="Google Shape;697;p60">
            <a:extLst>
              <a:ext uri="{FF2B5EF4-FFF2-40B4-BE49-F238E27FC236}">
                <a16:creationId xmlns:a16="http://schemas.microsoft.com/office/drawing/2014/main" id="{E8F69D6A-2248-2B86-CE31-1E4AF21B242D}"/>
              </a:ext>
            </a:extLst>
          </p:cNvPr>
          <p:cNvSpPr txBox="1">
            <a:spLocks/>
          </p:cNvSpPr>
          <p:nvPr/>
        </p:nvSpPr>
        <p:spPr>
          <a:xfrm flipH="1">
            <a:off x="527825" y="1150620"/>
            <a:ext cx="8088247" cy="193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1800" b="1" dirty="0">
                <a:latin typeface="Livvic" pitchFamily="2" charset="0"/>
              </a:rPr>
              <a:t>Exemplos de uso para as Expressões Regulares?</a:t>
            </a:r>
          </a:p>
          <a:p>
            <a:pPr marL="0" indent="0"/>
            <a:endParaRPr lang="pt-PT" sz="1800" b="1" dirty="0">
              <a:latin typeface="Livvic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Verificar se um número de telefone tem o formato correto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Encontrar todas as palavras que terminam em “</a:t>
            </a:r>
            <a:r>
              <a:rPr lang="pt-PT" sz="1500" b="1" dirty="0" err="1">
                <a:latin typeface="Livvic" pitchFamily="2" charset="0"/>
              </a:rPr>
              <a:t>ão</a:t>
            </a:r>
            <a:r>
              <a:rPr lang="pt-PT" sz="1500" b="1" dirty="0">
                <a:latin typeface="Livvic" pitchFamily="2" charset="0"/>
              </a:rPr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Extrair datas de um texto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Procurar nomes próprios ou emails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Remover ou substituir caracteres específicos</a:t>
            </a:r>
            <a:endParaRPr lang="pt-PT" sz="1400" b="1" dirty="0">
              <a:latin typeface="Livvic" pitchFamily="2" charset="0"/>
            </a:endParaRPr>
          </a:p>
        </p:txBody>
      </p:sp>
      <p:pic>
        <p:nvPicPr>
          <p:cNvPr id="4098" name="Picture 2" descr="Maneira mais fácil de lembrar expressões regulares (Regex) | by Wilfison  Batista | Medium">
            <a:extLst>
              <a:ext uri="{FF2B5EF4-FFF2-40B4-BE49-F238E27FC236}">
                <a16:creationId xmlns:a16="http://schemas.microsoft.com/office/drawing/2014/main" id="{99202314-F477-B5EB-556C-2873A7A1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9" y="3318230"/>
            <a:ext cx="3598127" cy="134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3A32ADF-3256-66B9-69B9-D5F78EEA4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4" b="13727"/>
          <a:stretch/>
        </p:blipFill>
        <p:spPr bwMode="auto">
          <a:xfrm>
            <a:off x="4999115" y="3271767"/>
            <a:ext cx="3520482" cy="144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28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0372F2D2-A013-8FBE-2F2D-8B31F0B3B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E0B7ABD2-D65A-3383-857C-C16611DCDCD7}"/>
              </a:ext>
            </a:extLst>
          </p:cNvPr>
          <p:cNvSpPr txBox="1">
            <a:spLocks/>
          </p:cNvSpPr>
          <p:nvPr/>
        </p:nvSpPr>
        <p:spPr>
          <a:xfrm>
            <a:off x="1151035" y="137338"/>
            <a:ext cx="6841930" cy="79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5400" dirty="0">
                <a:latin typeface="Redressed" panose="020B0604020202020204" charset="0"/>
              </a:rPr>
              <a:t>Símbolos Básicos de </a:t>
            </a:r>
            <a:r>
              <a:rPr lang="pt-PT" sz="5400" dirty="0" err="1">
                <a:latin typeface="Redressed" panose="020B0604020202020204" charset="0"/>
              </a:rPr>
              <a:t>Regex</a:t>
            </a:r>
            <a:endParaRPr lang="pt-PT" sz="5200" dirty="0">
              <a:latin typeface="Redressed" panose="020B0604020202020204" charset="0"/>
            </a:endParaRPr>
          </a:p>
        </p:txBody>
      </p:sp>
      <p:sp>
        <p:nvSpPr>
          <p:cNvPr id="5" name="Google Shape;697;p60">
            <a:extLst>
              <a:ext uri="{FF2B5EF4-FFF2-40B4-BE49-F238E27FC236}">
                <a16:creationId xmlns:a16="http://schemas.microsoft.com/office/drawing/2014/main" id="{33B94FCF-2F05-A91D-4B2B-0D8EDF84FE7B}"/>
              </a:ext>
            </a:extLst>
          </p:cNvPr>
          <p:cNvSpPr txBox="1">
            <a:spLocks/>
          </p:cNvSpPr>
          <p:nvPr/>
        </p:nvSpPr>
        <p:spPr>
          <a:xfrm flipH="1">
            <a:off x="10049204" y="1150620"/>
            <a:ext cx="8088247" cy="193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/>
            <a:r>
              <a:rPr lang="pt-PT" sz="1800" b="1" dirty="0">
                <a:latin typeface="Livvic" pitchFamily="2" charset="0"/>
              </a:rPr>
              <a:t>Exemplos de uso para as Expressões Regulares?</a:t>
            </a:r>
          </a:p>
          <a:p>
            <a:pPr marL="0" indent="0"/>
            <a:endParaRPr lang="pt-PT" sz="1800" b="1" dirty="0">
              <a:latin typeface="Livvic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Verificar se um número de telefone tem o formato correto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Encontrar todas as palavras que terminam em “</a:t>
            </a:r>
            <a:r>
              <a:rPr lang="pt-PT" sz="1500" b="1" dirty="0" err="1">
                <a:latin typeface="Livvic" pitchFamily="2" charset="0"/>
              </a:rPr>
              <a:t>ão</a:t>
            </a:r>
            <a:r>
              <a:rPr lang="pt-PT" sz="1500" b="1" dirty="0">
                <a:latin typeface="Livvic" pitchFamily="2" charset="0"/>
              </a:rPr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Extrair datas de um texto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Procurar nomes próprios ou emails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500" b="1" dirty="0">
                <a:latin typeface="Livvic" pitchFamily="2" charset="0"/>
              </a:rPr>
              <a:t>Remover ou substituir caracteres específicos</a:t>
            </a:r>
            <a:endParaRPr lang="pt-PT" sz="1400" b="1" dirty="0">
              <a:latin typeface="Livvic" pitchFamily="2" charset="0"/>
            </a:endParaRPr>
          </a:p>
        </p:txBody>
      </p:sp>
      <p:pic>
        <p:nvPicPr>
          <p:cNvPr id="4098" name="Picture 2" descr="Maneira mais fácil de lembrar expressões regulares (Regex) | by Wilfison  Batista | Medium">
            <a:extLst>
              <a:ext uri="{FF2B5EF4-FFF2-40B4-BE49-F238E27FC236}">
                <a16:creationId xmlns:a16="http://schemas.microsoft.com/office/drawing/2014/main" id="{375F06AD-8EDE-5F71-D140-6646082B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138" y="3318230"/>
            <a:ext cx="3598127" cy="134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56CDEBA-6D06-18E8-E1E0-E962ADEA5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4" b="13727"/>
          <a:stretch/>
        </p:blipFill>
        <p:spPr bwMode="auto">
          <a:xfrm>
            <a:off x="14520494" y="3271767"/>
            <a:ext cx="3520482" cy="144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FA4F22-2BDD-E1E8-6516-E8CEB71C0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720772"/>
              </p:ext>
            </p:extLst>
          </p:nvPr>
        </p:nvGraphicFramePr>
        <p:xfrm>
          <a:off x="1524000" y="1785263"/>
          <a:ext cx="6096000" cy="153296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27629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51371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8649189"/>
                    </a:ext>
                  </a:extLst>
                </a:gridCol>
              </a:tblGrid>
              <a:tr h="38324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Símbolo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Significado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Exemplo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9506"/>
                  </a:ext>
                </a:extLst>
              </a:tr>
              <a:tr h="38324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.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Qualquer caractere (exceto nova linha)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a.b (apanha 'acb', 'a1b')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35101"/>
                  </a:ext>
                </a:extLst>
              </a:tr>
              <a:tr h="38324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^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Início da </a:t>
                      </a:r>
                      <a:r>
                        <a:rPr lang="pt-PT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string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^a (</a:t>
                      </a:r>
                      <a:r>
                        <a:rPr lang="pt-PT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string</a:t>
                      </a:r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começa com 'a')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853807"/>
                  </a:ext>
                </a:extLst>
              </a:tr>
              <a:tr h="38324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$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Fim da string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a$ (</a:t>
                      </a:r>
                      <a:r>
                        <a:rPr lang="pt-PT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string</a:t>
                      </a:r>
                      <a:r>
                        <a:rPr lang="pt-PT" sz="12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termina com 'a')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6395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03C25A-20FD-ABFB-F623-CC3C31E8B23C}"/>
              </a:ext>
            </a:extLst>
          </p:cNvPr>
          <p:cNvSpPr txBox="1"/>
          <p:nvPr/>
        </p:nvSpPr>
        <p:spPr>
          <a:xfrm>
            <a:off x="3100039" y="3467536"/>
            <a:ext cx="29439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Tabela 1: Símbolos Básicos</a:t>
            </a:r>
          </a:p>
        </p:txBody>
      </p:sp>
    </p:spTree>
    <p:extLst>
      <p:ext uri="{BB962C8B-B14F-4D97-AF65-F5344CB8AC3E}">
        <p14:creationId xmlns:p14="http://schemas.microsoft.com/office/powerpoint/2010/main" val="354195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3D4F0676-C520-3640-52F8-03901F11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9964D04F-355F-168F-A591-8D314A5CA5B9}"/>
              </a:ext>
            </a:extLst>
          </p:cNvPr>
          <p:cNvSpPr txBox="1">
            <a:spLocks/>
          </p:cNvSpPr>
          <p:nvPr/>
        </p:nvSpPr>
        <p:spPr>
          <a:xfrm>
            <a:off x="1151035" y="137338"/>
            <a:ext cx="6841930" cy="79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5400" dirty="0">
                <a:latin typeface="Redressed" panose="020B0604020202020204" charset="0"/>
              </a:rPr>
              <a:t>Símbolos Básicos de </a:t>
            </a:r>
            <a:r>
              <a:rPr lang="pt-PT" sz="5400" dirty="0" err="1">
                <a:latin typeface="Redressed" panose="020B0604020202020204" charset="0"/>
              </a:rPr>
              <a:t>Regex</a:t>
            </a:r>
            <a:endParaRPr lang="pt-PT" sz="5200" dirty="0">
              <a:latin typeface="Redressed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923C27-786B-4111-840C-7B87EAC05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81681"/>
              </p:ext>
            </p:extLst>
          </p:nvPr>
        </p:nvGraphicFramePr>
        <p:xfrm>
          <a:off x="1524000" y="1251229"/>
          <a:ext cx="6096000" cy="264104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27629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51371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8649189"/>
                    </a:ext>
                  </a:extLst>
                </a:gridCol>
              </a:tblGrid>
              <a:tr h="41600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Símbolo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Significado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Exemplo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Zero ou mais repetições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a* (zero ou mais 'a's)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3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Uma ou mais repetições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a+ (uma ou mais 'a's)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85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Zero ou uma repetição (opcional)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a? ('a' opcional)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63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{n}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Exatamente n repetições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a{3} (exatamente 'aaa')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64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{n,}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Pelo menos n repetições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a{2,} (duas ou mais '</a:t>
                      </a:r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a's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65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{n,m}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Entre n e m repetições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a{2,4} (entre 2 e 4 '</a:t>
                      </a:r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a's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3816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B911E7-4219-4E5E-E1E9-79C57741A527}"/>
              </a:ext>
            </a:extLst>
          </p:cNvPr>
          <p:cNvSpPr txBox="1"/>
          <p:nvPr/>
        </p:nvSpPr>
        <p:spPr>
          <a:xfrm>
            <a:off x="3100039" y="4058764"/>
            <a:ext cx="29439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Tabela 2: Quantificadores</a:t>
            </a:r>
          </a:p>
        </p:txBody>
      </p:sp>
    </p:spTree>
    <p:extLst>
      <p:ext uri="{BB962C8B-B14F-4D97-AF65-F5344CB8AC3E}">
        <p14:creationId xmlns:p14="http://schemas.microsoft.com/office/powerpoint/2010/main" val="234364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8E61A553-0505-796F-C073-F751159C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86610386-0919-AA14-AEB4-6436D4972145}"/>
              </a:ext>
            </a:extLst>
          </p:cNvPr>
          <p:cNvSpPr txBox="1">
            <a:spLocks/>
          </p:cNvSpPr>
          <p:nvPr/>
        </p:nvSpPr>
        <p:spPr>
          <a:xfrm>
            <a:off x="1151035" y="137338"/>
            <a:ext cx="6841930" cy="79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5400" dirty="0">
                <a:latin typeface="Redressed" panose="020B0604020202020204" charset="0"/>
              </a:rPr>
              <a:t>Símbolos Básicos de </a:t>
            </a:r>
            <a:r>
              <a:rPr lang="pt-PT" sz="5400" dirty="0" err="1">
                <a:latin typeface="Redressed" panose="020B0604020202020204" charset="0"/>
              </a:rPr>
              <a:t>Regex</a:t>
            </a:r>
            <a:endParaRPr lang="pt-PT" sz="5200" dirty="0">
              <a:latin typeface="Redressed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C20865-85C5-5D43-9A10-7A6C707BB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48086"/>
              </p:ext>
            </p:extLst>
          </p:nvPr>
        </p:nvGraphicFramePr>
        <p:xfrm>
          <a:off x="1523999" y="1069394"/>
          <a:ext cx="6096000" cy="338272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27629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51371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38649189"/>
                    </a:ext>
                  </a:extLst>
                </a:gridCol>
              </a:tblGrid>
              <a:tr h="41600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Símbolo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Significado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Exemplo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[]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Conjunto de caracteres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[</a:t>
                      </a:r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aeiou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] (uma vogal)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3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[^ 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Negação de conjunto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[^aeiou] (não vogal)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85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Dígito (0-9)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63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Não dígito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64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Letra, dígito ou underscore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\w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65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Não letra, dígito ou underscore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\W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38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Espaço em branco (espaço, tab, nova linha)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275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Não espaço em branco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44689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043ED8-A743-F639-0CFC-2A69DEE89CB0}"/>
              </a:ext>
            </a:extLst>
          </p:cNvPr>
          <p:cNvSpPr txBox="1"/>
          <p:nvPr/>
        </p:nvSpPr>
        <p:spPr>
          <a:xfrm>
            <a:off x="2820019" y="4590663"/>
            <a:ext cx="350396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Tabela 3: Conjuntos e Classes</a:t>
            </a:r>
          </a:p>
        </p:txBody>
      </p:sp>
    </p:spTree>
    <p:extLst>
      <p:ext uri="{BB962C8B-B14F-4D97-AF65-F5344CB8AC3E}">
        <p14:creationId xmlns:p14="http://schemas.microsoft.com/office/powerpoint/2010/main" val="83266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91"/>
          <p:cNvSpPr/>
          <p:nvPr/>
        </p:nvSpPr>
        <p:spPr>
          <a:xfrm>
            <a:off x="4659035" y="8100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91"/>
          <p:cNvSpPr txBox="1">
            <a:spLocks noGrp="1"/>
          </p:cNvSpPr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Estrutura de Dados</a:t>
            </a:r>
            <a:endParaRPr b="1" dirty="0"/>
          </a:p>
        </p:txBody>
      </p:sp>
      <p:sp>
        <p:nvSpPr>
          <p:cNvPr id="3090" name="Google Shape;3090;p91"/>
          <p:cNvSpPr txBox="1">
            <a:spLocks noGrp="1"/>
          </p:cNvSpPr>
          <p:nvPr>
            <p:ph type="subTitle" idx="1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os dados são armazenados no python?</a:t>
            </a:r>
            <a:endParaRPr dirty="0"/>
          </a:p>
        </p:txBody>
      </p:sp>
      <p:sp>
        <p:nvSpPr>
          <p:cNvPr id="3091" name="Google Shape;3091;p91"/>
          <p:cNvSpPr txBox="1">
            <a:spLocks noGrp="1"/>
          </p:cNvSpPr>
          <p:nvPr>
            <p:ph type="title" idx="2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092" name="Google Shape;30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50" y="810025"/>
            <a:ext cx="3274427" cy="342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F6DCD215-08F7-E94A-8249-E784B74B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7;p72">
            <a:extLst>
              <a:ext uri="{FF2B5EF4-FFF2-40B4-BE49-F238E27FC236}">
                <a16:creationId xmlns:a16="http://schemas.microsoft.com/office/drawing/2014/main" id="{A5BADC51-D0EE-3FAD-6BD5-B878915ABD04}"/>
              </a:ext>
            </a:extLst>
          </p:cNvPr>
          <p:cNvSpPr txBox="1">
            <a:spLocks/>
          </p:cNvSpPr>
          <p:nvPr/>
        </p:nvSpPr>
        <p:spPr>
          <a:xfrm>
            <a:off x="1151035" y="137338"/>
            <a:ext cx="6841930" cy="79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5400" dirty="0">
                <a:latin typeface="Redressed" panose="020B0604020202020204" charset="0"/>
              </a:rPr>
              <a:t>Símbolos Básicos de </a:t>
            </a:r>
            <a:r>
              <a:rPr lang="pt-PT" sz="5400" dirty="0" err="1">
                <a:latin typeface="Redressed" panose="020B0604020202020204" charset="0"/>
              </a:rPr>
              <a:t>Regex</a:t>
            </a:r>
            <a:endParaRPr lang="pt-PT" sz="5200" dirty="0">
              <a:latin typeface="Redressed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53893E-8B30-9770-0C8E-5DD64ED73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68977"/>
              </p:ext>
            </p:extLst>
          </p:nvPr>
        </p:nvGraphicFramePr>
        <p:xfrm>
          <a:off x="1298569" y="1065809"/>
          <a:ext cx="6546855" cy="301188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182285">
                  <a:extLst>
                    <a:ext uri="{9D8B030D-6E8A-4147-A177-3AD203B41FA5}">
                      <a16:colId xmlns:a16="http://schemas.microsoft.com/office/drawing/2014/main" val="2092762924"/>
                    </a:ext>
                  </a:extLst>
                </a:gridCol>
                <a:gridCol w="2182285">
                  <a:extLst>
                    <a:ext uri="{9D8B030D-6E8A-4147-A177-3AD203B41FA5}">
                      <a16:colId xmlns:a16="http://schemas.microsoft.com/office/drawing/2014/main" val="545137182"/>
                    </a:ext>
                  </a:extLst>
                </a:gridCol>
                <a:gridCol w="2182285">
                  <a:extLst>
                    <a:ext uri="{9D8B030D-6E8A-4147-A177-3AD203B41FA5}">
                      <a16:colId xmlns:a16="http://schemas.microsoft.com/office/drawing/2014/main" val="438649189"/>
                    </a:ext>
                  </a:extLst>
                </a:gridCol>
              </a:tblGrid>
              <a:tr h="41600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Símbolo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Significado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ivvic" pitchFamily="2" charset="0"/>
                        </a:rPr>
                        <a:t>Exemplo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Limite de palavra (word boundary)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\bcat\b (palavra 'cat')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3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( 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Agrupamento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(ab)+ (uma ou mais 'ab')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85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|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OU (alternância)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cat|dog (cat ou dog)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63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?=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Lookahead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positivo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a(?=b) (a seguido de 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64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?!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Lookahead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negativo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a(?!b) (a não seguido de 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65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?&lt;=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Lookbehind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positivo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a(?&lt;=b) (a precedido por 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57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?&lt;!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Lookbehind</a:t>
                      </a:r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negativo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a(?&lt;!b) (a não precedido por  b)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83726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3CC301-41B8-B8ED-F2E5-60C5A1C0ACC2}"/>
              </a:ext>
            </a:extLst>
          </p:cNvPr>
          <p:cNvSpPr txBox="1"/>
          <p:nvPr/>
        </p:nvSpPr>
        <p:spPr>
          <a:xfrm>
            <a:off x="2820017" y="4205979"/>
            <a:ext cx="350396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Tabela 4: Âncoras e Grupos </a:t>
            </a:r>
          </a:p>
        </p:txBody>
      </p:sp>
    </p:spTree>
    <p:extLst>
      <p:ext uri="{BB962C8B-B14F-4D97-AF65-F5344CB8AC3E}">
        <p14:creationId xmlns:p14="http://schemas.microsoft.com/office/powerpoint/2010/main" val="210040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>
            <a:spLocks noGrp="1"/>
          </p:cNvSpPr>
          <p:nvPr>
            <p:ph type="subTitle" idx="1"/>
          </p:nvPr>
        </p:nvSpPr>
        <p:spPr>
          <a:xfrm>
            <a:off x="566849" y="864554"/>
            <a:ext cx="8082390" cy="2273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“No dia 24/05/2023, o João foi ao mercado e comprou 3 maçãs por 1,50€ cada uma. Já a Maria, no dia seguinte, 25/05/2023, decidiu esperar e adquiriu 5 peras ao preço unitário de 2,00€. Ambos ficaram satisfeitos com as suas compras e registaram os respetivos contactos para futuras encomendas: joao.mercado@example.com, maria23@compras.pt e </a:t>
            </a:r>
            <a:r>
              <a:rPr lang="pt-PT" sz="1400" dirty="0" err="1"/>
              <a:t>contacto@mercadosul.pt.O</a:t>
            </a:r>
            <a:r>
              <a:rPr lang="pt-PT" sz="1400" dirty="0"/>
              <a:t> total gasto por João foi 4,50€ e por Maria 10,00€.O recibo da Maria foi enviado para a morada Rua das Flores, 123, 2780-456 Oeiras, enquanto João preferiu receber por </a:t>
            </a:r>
            <a:r>
              <a:rPr lang="pt-PT" sz="1400" dirty="0" err="1"/>
              <a:t>email.O</a:t>
            </a:r>
            <a:r>
              <a:rPr lang="pt-PT" sz="1400" dirty="0"/>
              <a:t> pagamento foi feito com cartão Visa nº 4532 7894 1234 5678, sendo o NIF de Maria 204587962 e de João 123456789.A compra foi registada no sistema às 14:32 e a entrega agendada para as 09:00 do dia 26/05/2023.Para mais informações, consultar https://mercadosul.pt/encomendas ou enviar mensagem via WhatsApp: +351 912 345 678 (Portugal), +44 7456 123 456 (Reino Unido),+33 612 34 56 78 (França) e +1 202 555 0173 (EUA).A loja recebeu 4.8 estrelas de média com 127 avaliações no Google </a:t>
            </a:r>
            <a:r>
              <a:rPr lang="pt-PT" sz="1400" dirty="0" err="1"/>
              <a:t>Reviews</a:t>
            </a:r>
            <a:r>
              <a:rPr lang="pt-PT" sz="1400" dirty="0"/>
              <a:t>.”</a:t>
            </a:r>
            <a:endParaRPr sz="1400" dirty="0"/>
          </a:p>
        </p:txBody>
      </p:sp>
      <p:grpSp>
        <p:nvGrpSpPr>
          <p:cNvPr id="514" name="Google Shape;514;p59"/>
          <p:cNvGrpSpPr/>
          <p:nvPr/>
        </p:nvGrpSpPr>
        <p:grpSpPr>
          <a:xfrm>
            <a:off x="357759" y="758570"/>
            <a:ext cx="8522002" cy="2475005"/>
            <a:chOff x="3013175" y="4489825"/>
            <a:chExt cx="1829000" cy="982850"/>
          </a:xfrm>
        </p:grpSpPr>
        <p:sp>
          <p:nvSpPr>
            <p:cNvPr id="515" name="Google Shape;515;p5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A8CCD45-1E89-4071-CA4E-A2F56A4D6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847" y="240771"/>
            <a:ext cx="3247825" cy="517799"/>
          </a:xfrm>
        </p:spPr>
        <p:txBody>
          <a:bodyPr/>
          <a:lstStyle/>
          <a:p>
            <a:r>
              <a:rPr lang="en-US" b="1" dirty="0" err="1"/>
              <a:t>Prática</a:t>
            </a:r>
            <a:r>
              <a:rPr lang="en-US" b="1" dirty="0"/>
              <a:t>: </a:t>
            </a:r>
            <a:r>
              <a:rPr lang="en-US" b="1" dirty="0">
                <a:solidFill>
                  <a:srgbClr val="282C3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regex101.com</a:t>
            </a:r>
            <a:endParaRPr lang="en-US" b="1" dirty="0">
              <a:solidFill>
                <a:srgbClr val="282C34"/>
              </a:solidFill>
            </a:endParaRPr>
          </a:p>
        </p:txBody>
      </p:sp>
      <p:sp>
        <p:nvSpPr>
          <p:cNvPr id="5" name="Google Shape;697;p60">
            <a:extLst>
              <a:ext uri="{FF2B5EF4-FFF2-40B4-BE49-F238E27FC236}">
                <a16:creationId xmlns:a16="http://schemas.microsoft.com/office/drawing/2014/main" id="{4C73C8F4-D0ED-099A-9564-46EBD9B4A37E}"/>
              </a:ext>
            </a:extLst>
          </p:cNvPr>
          <p:cNvSpPr txBox="1">
            <a:spLocks/>
          </p:cNvSpPr>
          <p:nvPr/>
        </p:nvSpPr>
        <p:spPr>
          <a:xfrm flipH="1">
            <a:off x="548065" y="3343292"/>
            <a:ext cx="3977176" cy="16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>
              <a:buSzPct val="99000"/>
            </a:pPr>
            <a:r>
              <a:rPr lang="pt-PT" sz="1200" b="1" dirty="0" err="1">
                <a:latin typeface="Livvic" pitchFamily="2" charset="0"/>
              </a:rPr>
              <a:t>Exercicios</a:t>
            </a:r>
            <a:endParaRPr lang="pt-PT" sz="1200" b="1" dirty="0">
              <a:latin typeface="Livvic" pitchFamily="2" charset="0"/>
            </a:endParaRPr>
          </a:p>
          <a:p>
            <a:pPr marL="342900" algn="l">
              <a:buSzPct val="99000"/>
              <a:buFont typeface="+mj-lt"/>
              <a:buAutoNum type="arabicPeriod"/>
            </a:pPr>
            <a:r>
              <a:rPr lang="pt-PT" sz="1200" dirty="0">
                <a:latin typeface="Livvic" pitchFamily="2" charset="0"/>
              </a:rPr>
              <a:t>Extrair todas as datas no formato </a:t>
            </a:r>
            <a:r>
              <a:rPr lang="pt-PT" sz="1200" dirty="0" err="1">
                <a:latin typeface="Livvic" pitchFamily="2" charset="0"/>
              </a:rPr>
              <a:t>dd</a:t>
            </a:r>
            <a:r>
              <a:rPr lang="pt-PT" sz="1200" dirty="0">
                <a:latin typeface="Livvic" pitchFamily="2" charset="0"/>
              </a:rPr>
              <a:t>/mm/</a:t>
            </a:r>
            <a:r>
              <a:rPr lang="pt-PT" sz="1200" dirty="0" err="1">
                <a:latin typeface="Livvic" pitchFamily="2" charset="0"/>
              </a:rPr>
              <a:t>aaaa</a:t>
            </a:r>
            <a:r>
              <a:rPr lang="pt-PT" sz="1200" dirty="0">
                <a:latin typeface="Livvic" pitchFamily="2" charset="0"/>
              </a:rPr>
              <a:t>.</a:t>
            </a:r>
          </a:p>
          <a:p>
            <a:pPr marL="342900" algn="l">
              <a:buSzPct val="99000"/>
              <a:buFont typeface="+mj-lt"/>
              <a:buAutoNum type="arabicPeriod"/>
            </a:pPr>
            <a:r>
              <a:rPr lang="pt-PT" sz="1200" dirty="0">
                <a:latin typeface="Livvic" pitchFamily="2" charset="0"/>
              </a:rPr>
              <a:t>Encontrar todos os valores monetários com símbolo €</a:t>
            </a:r>
          </a:p>
          <a:p>
            <a:pPr marL="342900" algn="l">
              <a:buSzPct val="99000"/>
              <a:buFont typeface="+mj-lt"/>
              <a:buAutoNum type="arabicPeriod"/>
            </a:pPr>
            <a:r>
              <a:rPr lang="pt-PT" sz="1200" dirty="0">
                <a:latin typeface="Livvic" pitchFamily="2" charset="0"/>
              </a:rPr>
              <a:t>Encontrar todos os endereços de email</a:t>
            </a:r>
          </a:p>
          <a:p>
            <a:pPr marL="342900" algn="l">
              <a:buSzPct val="99000"/>
              <a:buFont typeface="+mj-lt"/>
              <a:buAutoNum type="arabicPeriod"/>
            </a:pPr>
            <a:r>
              <a:rPr lang="pt-PT" sz="1200" dirty="0">
                <a:latin typeface="Livvic" pitchFamily="2" charset="0"/>
              </a:rPr>
              <a:t>Extrair todos os códigos postais (</a:t>
            </a:r>
            <a:r>
              <a:rPr lang="pt-PT" sz="1200" dirty="0" err="1">
                <a:latin typeface="Livvic" pitchFamily="2" charset="0"/>
              </a:rPr>
              <a:t>xxxx-xxx</a:t>
            </a:r>
            <a:r>
              <a:rPr lang="pt-PT" sz="1200" dirty="0">
                <a:latin typeface="Livvic" pitchFamily="2" charset="0"/>
              </a:rPr>
              <a:t>)</a:t>
            </a:r>
          </a:p>
          <a:p>
            <a:pPr marL="342900" algn="l">
              <a:buSzPct val="99000"/>
              <a:buFont typeface="+mj-lt"/>
              <a:buAutoNum type="arabicPeriod"/>
            </a:pPr>
            <a:r>
              <a:rPr lang="pt-PT" sz="1200" dirty="0">
                <a:latin typeface="Livvic" pitchFamily="2" charset="0"/>
              </a:rPr>
              <a:t>Extrair os números de cartão de crédito (16 dígitos com espaços)</a:t>
            </a:r>
          </a:p>
          <a:p>
            <a:pPr marL="0" indent="0" algn="l">
              <a:buSzPct val="99000"/>
            </a:pPr>
            <a:endParaRPr lang="pt-PT" sz="1200" dirty="0">
              <a:latin typeface="Livvic" pitchFamily="2" charset="0"/>
            </a:endParaRPr>
          </a:p>
        </p:txBody>
      </p:sp>
      <p:sp>
        <p:nvSpPr>
          <p:cNvPr id="9" name="Google Shape;697;p60">
            <a:extLst>
              <a:ext uri="{FF2B5EF4-FFF2-40B4-BE49-F238E27FC236}">
                <a16:creationId xmlns:a16="http://schemas.microsoft.com/office/drawing/2014/main" id="{341005B4-B3C8-DE1F-C169-9CA2FADAE930}"/>
              </a:ext>
            </a:extLst>
          </p:cNvPr>
          <p:cNvSpPr txBox="1">
            <a:spLocks/>
          </p:cNvSpPr>
          <p:nvPr/>
        </p:nvSpPr>
        <p:spPr>
          <a:xfrm flipH="1">
            <a:off x="4618758" y="3343292"/>
            <a:ext cx="3977177" cy="155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marL="0" indent="0">
              <a:buSzPct val="99000"/>
            </a:pPr>
            <a:r>
              <a:rPr lang="pt-PT" sz="1200" b="1" dirty="0" err="1">
                <a:latin typeface="Livvic" pitchFamily="2" charset="0"/>
              </a:rPr>
              <a:t>Exercicios</a:t>
            </a:r>
            <a:endParaRPr lang="pt-PT" sz="1200" b="1" dirty="0">
              <a:latin typeface="Livvic" pitchFamily="2" charset="0"/>
            </a:endParaRPr>
          </a:p>
          <a:p>
            <a:pPr marL="342900" algn="l">
              <a:buSzPct val="99000"/>
              <a:buFont typeface="+mj-lt"/>
              <a:buAutoNum type="arabicPeriod" startAt="6"/>
            </a:pPr>
            <a:r>
              <a:rPr lang="pt-PT" sz="1200" dirty="0">
                <a:latin typeface="Livvic" pitchFamily="2" charset="0"/>
              </a:rPr>
              <a:t>Extrair todos os </a:t>
            </a:r>
            <a:r>
              <a:rPr lang="pt-PT" sz="1200" dirty="0" err="1">
                <a:latin typeface="Livvic" pitchFamily="2" charset="0"/>
              </a:rPr>
              <a:t>NIFs</a:t>
            </a:r>
            <a:r>
              <a:rPr lang="pt-PT" sz="1200" dirty="0">
                <a:latin typeface="Livvic" pitchFamily="2" charset="0"/>
              </a:rPr>
              <a:t> (números com 9 dígitos)</a:t>
            </a:r>
          </a:p>
          <a:p>
            <a:pPr marL="342900" algn="l">
              <a:buSzPct val="99000"/>
              <a:buFont typeface="+mj-lt"/>
              <a:buAutoNum type="arabicPeriod" startAt="6"/>
            </a:pPr>
            <a:r>
              <a:rPr lang="pt-PT" sz="1200" dirty="0">
                <a:latin typeface="Livvic" pitchFamily="2" charset="0"/>
              </a:rPr>
              <a:t>Extrair todos os horários no formato </a:t>
            </a:r>
            <a:r>
              <a:rPr lang="pt-PT" sz="1200" dirty="0" err="1">
                <a:latin typeface="Livvic" pitchFamily="2" charset="0"/>
              </a:rPr>
              <a:t>hh:mm</a:t>
            </a:r>
            <a:endParaRPr lang="pt-PT" sz="1200" dirty="0">
              <a:latin typeface="Livvic" pitchFamily="2" charset="0"/>
            </a:endParaRPr>
          </a:p>
          <a:p>
            <a:pPr marL="342900" algn="l">
              <a:buSzPct val="99000"/>
              <a:buFont typeface="+mj-lt"/>
              <a:buAutoNum type="arabicPeriod" startAt="6"/>
            </a:pPr>
            <a:r>
              <a:rPr lang="pt-PT" sz="1200" dirty="0">
                <a:latin typeface="Livvic" pitchFamily="2" charset="0"/>
              </a:rPr>
              <a:t>Extrair todos os </a:t>
            </a:r>
            <a:r>
              <a:rPr lang="pt-PT" sz="1200" dirty="0" err="1">
                <a:latin typeface="Livvic" pitchFamily="2" charset="0"/>
              </a:rPr>
              <a:t>URLs</a:t>
            </a:r>
            <a:r>
              <a:rPr lang="pt-PT" sz="1200" dirty="0">
                <a:latin typeface="Livvic" pitchFamily="2" charset="0"/>
              </a:rPr>
              <a:t> presentes no texto</a:t>
            </a:r>
          </a:p>
          <a:p>
            <a:pPr marL="342900" algn="l">
              <a:buSzPct val="99000"/>
              <a:buFont typeface="+mj-lt"/>
              <a:buAutoNum type="arabicPeriod" startAt="6"/>
            </a:pPr>
            <a:r>
              <a:rPr lang="pt-PT" sz="1200" dirty="0">
                <a:latin typeface="Livvic" pitchFamily="2" charset="0"/>
              </a:rPr>
              <a:t>Extrair todos os nomes próprios (simplificados)</a:t>
            </a:r>
          </a:p>
          <a:p>
            <a:pPr marL="342900" algn="l">
              <a:buSzPct val="99000"/>
              <a:buFont typeface="+mj-lt"/>
              <a:buAutoNum type="arabicPeriod" startAt="6"/>
            </a:pPr>
            <a:r>
              <a:rPr lang="pt-PT" sz="1200" dirty="0">
                <a:latin typeface="Livvic" pitchFamily="2" charset="0"/>
              </a:rPr>
              <a:t>Extrair todos os números de telefone portugueses (+351 </a:t>
            </a:r>
            <a:r>
              <a:rPr lang="pt-PT" sz="1200" dirty="0" err="1">
                <a:latin typeface="Livvic" pitchFamily="2" charset="0"/>
              </a:rPr>
              <a:t>xxx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xxx</a:t>
            </a:r>
            <a:r>
              <a:rPr lang="pt-PT" sz="1200" dirty="0">
                <a:latin typeface="Livvic" pitchFamily="2" charset="0"/>
              </a:rPr>
              <a:t> </a:t>
            </a:r>
            <a:r>
              <a:rPr lang="pt-PT" sz="1200" dirty="0" err="1">
                <a:latin typeface="Livvic" pitchFamily="2" charset="0"/>
              </a:rPr>
              <a:t>xxx</a:t>
            </a:r>
            <a:r>
              <a:rPr lang="pt-PT" sz="1200" dirty="0">
                <a:latin typeface="Livvic" pitchFamily="2" charset="0"/>
              </a:rPr>
              <a:t>)</a:t>
            </a:r>
          </a:p>
          <a:p>
            <a:pPr marL="342900" algn="l">
              <a:buSzPct val="99000"/>
              <a:buFont typeface="+mj-lt"/>
              <a:buAutoNum type="arabicPeriod" startAt="6"/>
            </a:pPr>
            <a:endParaRPr lang="pt-PT" sz="1200" dirty="0">
              <a:latin typeface="Livvic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2C75F090-0B7C-9EC4-908E-F8093FDE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CF0CECF3-8CD2-9735-4FF8-7FB6BED45C3A}"/>
              </a:ext>
            </a:extLst>
          </p:cNvPr>
          <p:cNvSpPr txBox="1">
            <a:spLocks/>
          </p:cNvSpPr>
          <p:nvPr/>
        </p:nvSpPr>
        <p:spPr>
          <a:xfrm>
            <a:off x="3750400" y="78984"/>
            <a:ext cx="1643199" cy="51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pt-PT" sz="3600" dirty="0">
                <a:solidFill>
                  <a:srgbClr val="282C34"/>
                </a:solidFill>
                <a:latin typeface="Redresse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Soluções</a:t>
            </a:r>
            <a:endParaRPr lang="pt-PT" sz="3600" dirty="0">
              <a:solidFill>
                <a:srgbClr val="282C34"/>
              </a:solidFill>
              <a:latin typeface="Redressed" panose="020B060402020202020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09DDCC-66E2-61EB-F0C3-4F2E68B6F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75094"/>
              </p:ext>
            </p:extLst>
          </p:nvPr>
        </p:nvGraphicFramePr>
        <p:xfrm>
          <a:off x="1524000" y="726376"/>
          <a:ext cx="6096000" cy="40792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870784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53180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Categoria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Expressão Regular (</a:t>
                      </a:r>
                      <a:r>
                        <a:rPr lang="pt-PT" sz="14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Regex</a:t>
                      </a:r>
                      <a:r>
                        <a:rPr lang="pt-PT" sz="14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131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Datas (</a:t>
                      </a:r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dd</a:t>
                      </a:r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/mm/</a:t>
                      </a:r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aaaa</a:t>
                      </a:r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\d{2}\/\d{2}\/\d{4}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5895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Valores monetários (€)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/\d+,\d{2}€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212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Emails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/[a-zA-Z0-9._%+-]+@[a-zA-Z0-9.-]+\.[a-</a:t>
                      </a:r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zA</a:t>
                      </a:r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-Z]{2,3}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701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Códigos postais (</a:t>
                      </a:r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xxxx-xxx</a:t>
                      </a:r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\d{4}-\d{3}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8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Cartões de crédito (16 dígitos)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(?:\d{4}\s){3}\d{4}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522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NIFs</a:t>
                      </a:r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 (9 dígitos)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\d{9}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80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Horários (</a:t>
                      </a:r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hh:mm</a:t>
                      </a:r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\d{2}:\d{2}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9173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URLs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https:[a-z.\/]+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96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Nomes próprios (simplificado)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(?&lt;!\.\s)\b[A-Z][a-zã]{3,}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848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Telefones PT (+351 xxx xxx xxx)</a:t>
                      </a:r>
                      <a:endParaRPr lang="nb-NO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rgbClr val="000000"/>
                          </a:solidFill>
                          <a:effectLst/>
                          <a:latin typeface="Livvic" pitchFamily="2" charset="0"/>
                        </a:rPr>
                        <a:t>\+351(?:\s\d{3}){3}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Livv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2511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726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E723-A263-E032-B678-08BD3D80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60">
            <a:extLst>
              <a:ext uri="{FF2B5EF4-FFF2-40B4-BE49-F238E27FC236}">
                <a16:creationId xmlns:a16="http://schemas.microsoft.com/office/drawing/2014/main" id="{5DA5C19A-A058-071F-5EF3-00ACA43D67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6852" y="140450"/>
            <a:ext cx="5230295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Estrutura de Dados</a:t>
            </a:r>
            <a:endParaRPr b="1" dirty="0"/>
          </a:p>
        </p:txBody>
      </p:sp>
      <p:sp>
        <p:nvSpPr>
          <p:cNvPr id="2" name="Google Shape;697;p60">
            <a:extLst>
              <a:ext uri="{FF2B5EF4-FFF2-40B4-BE49-F238E27FC236}">
                <a16:creationId xmlns:a16="http://schemas.microsoft.com/office/drawing/2014/main" id="{27D26AC3-B4B7-C953-9686-722CDEAFE5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22455" y="1043029"/>
            <a:ext cx="4062509" cy="245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O que são?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/>
              <a:t>Estruturas de dados são formas de </a:t>
            </a:r>
            <a:r>
              <a:rPr lang="pt-PT" sz="1400" b="1" dirty="0"/>
              <a:t>organizar</a:t>
            </a:r>
            <a:r>
              <a:rPr lang="pt-PT" sz="1400" dirty="0"/>
              <a:t>, </a:t>
            </a:r>
            <a:r>
              <a:rPr lang="pt-PT" sz="1400" b="1" dirty="0"/>
              <a:t>armazenar</a:t>
            </a:r>
            <a:r>
              <a:rPr lang="pt-PT" sz="1400" dirty="0"/>
              <a:t> e </a:t>
            </a:r>
            <a:r>
              <a:rPr lang="pt-PT" sz="1400" b="1" dirty="0"/>
              <a:t>aceder</a:t>
            </a:r>
            <a:r>
              <a:rPr lang="pt-PT" sz="1400" dirty="0"/>
              <a:t> a dados eficientemente.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/>
              <a:t>Permitem representar coleções de elementos e realizar operações como: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1" dirty="0"/>
              <a:t>Acesso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1" dirty="0"/>
              <a:t>Pesquisa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1" dirty="0"/>
              <a:t>Modificação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1" dirty="0"/>
              <a:t>Iteração</a:t>
            </a:r>
            <a:endParaRPr b="1" dirty="0"/>
          </a:p>
        </p:txBody>
      </p:sp>
      <p:sp>
        <p:nvSpPr>
          <p:cNvPr id="3" name="Google Shape;697;p60">
            <a:extLst>
              <a:ext uri="{FF2B5EF4-FFF2-40B4-BE49-F238E27FC236}">
                <a16:creationId xmlns:a16="http://schemas.microsoft.com/office/drawing/2014/main" id="{920A1329-CF51-4584-104A-C90AD0A73057}"/>
              </a:ext>
            </a:extLst>
          </p:cNvPr>
          <p:cNvSpPr txBox="1">
            <a:spLocks/>
          </p:cNvSpPr>
          <p:nvPr/>
        </p:nvSpPr>
        <p:spPr>
          <a:xfrm flipH="1">
            <a:off x="4759038" y="1040040"/>
            <a:ext cx="4062509" cy="24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pt-PT" b="1" dirty="0"/>
              <a:t>Características Gerais: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b="1" dirty="0" err="1"/>
              <a:t>Python</a:t>
            </a:r>
            <a:r>
              <a:rPr lang="pt-PT" sz="1400" dirty="0"/>
              <a:t> é zero-</a:t>
            </a:r>
            <a:r>
              <a:rPr lang="pt-PT" sz="1400" dirty="0" err="1"/>
              <a:t>indexed</a:t>
            </a:r>
            <a:r>
              <a:rPr lang="pt-PT" sz="1400" dirty="0"/>
              <a:t> (o primeiro elemento tem índice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Coleções podem ser </a:t>
            </a:r>
            <a:r>
              <a:rPr lang="pt-PT" sz="1400" b="1" dirty="0"/>
              <a:t>iteráveis</a:t>
            </a:r>
            <a:r>
              <a:rPr lang="pt-PT" sz="1400" dirty="0"/>
              <a:t> e </a:t>
            </a:r>
            <a:r>
              <a:rPr lang="pt-PT" sz="1400" b="1" dirty="0"/>
              <a:t>mutáveis</a:t>
            </a:r>
            <a:r>
              <a:rPr lang="pt-PT" sz="1400" dirty="0"/>
              <a:t> ou </a:t>
            </a:r>
            <a:r>
              <a:rPr lang="pt-PT" sz="1400" b="1" dirty="0"/>
              <a:t>imutáveis</a:t>
            </a:r>
            <a:r>
              <a:rPr lang="pt-P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Permite diferentes tipos de dados dentro da mesma estrutura (exceto sets e dicionários com chaves).</a:t>
            </a:r>
            <a:endParaRPr lang="pt-PT" dirty="0"/>
          </a:p>
        </p:txBody>
      </p:sp>
      <p:pic>
        <p:nvPicPr>
          <p:cNvPr id="6" name="Picture 5" descr="A blue and yellow snake logo&#10;&#10;Description automatically generated with medium confidence">
            <a:extLst>
              <a:ext uri="{FF2B5EF4-FFF2-40B4-BE49-F238E27FC236}">
                <a16:creationId xmlns:a16="http://schemas.microsoft.com/office/drawing/2014/main" id="{822191F8-371C-8C46-B7D2-B0E2072B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56" y="3290471"/>
            <a:ext cx="3260505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4E03218-DAFE-462A-AA5A-D7298B48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" t="5131" r="1702" b="5071"/>
          <a:stretch/>
        </p:blipFill>
        <p:spPr>
          <a:xfrm>
            <a:off x="4974826" y="3290471"/>
            <a:ext cx="3630932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12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1957A94D-D01C-5C7F-9749-81D4BB82A961}"/>
              </a:ext>
            </a:extLst>
          </p:cNvPr>
          <p:cNvSpPr txBox="1">
            <a:spLocks/>
          </p:cNvSpPr>
          <p:nvPr/>
        </p:nvSpPr>
        <p:spPr>
          <a:xfrm>
            <a:off x="1185245" y="180110"/>
            <a:ext cx="677350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/>
              <a:t>Estrutura de Dados - </a:t>
            </a:r>
            <a:r>
              <a:rPr lang="pt-PT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Listas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10" name="Google Shape;697;p60">
            <a:extLst>
              <a:ext uri="{FF2B5EF4-FFF2-40B4-BE49-F238E27FC236}">
                <a16:creationId xmlns:a16="http://schemas.microsoft.com/office/drawing/2014/main" id="{276DE695-D4D6-FEAD-4D78-55A3A9A75B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06271" y="1203551"/>
            <a:ext cx="4081909" cy="2005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 dirty="0"/>
              <a:t>Descrição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Coleção </a:t>
            </a:r>
            <a:r>
              <a:rPr lang="pt-PT" sz="1300" b="1" dirty="0"/>
              <a:t>ordenada</a:t>
            </a:r>
            <a:r>
              <a:rPr lang="pt-PT" sz="1300" dirty="0"/>
              <a:t> e </a:t>
            </a:r>
            <a:r>
              <a:rPr lang="pt-PT" sz="1300" b="1" dirty="0"/>
              <a:t>mutável</a:t>
            </a:r>
            <a:r>
              <a:rPr lang="pt-PT" sz="1300" dirty="0"/>
              <a:t> de elementos.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Permite </a:t>
            </a:r>
            <a:r>
              <a:rPr lang="pt-PT" sz="1300" b="1" dirty="0"/>
              <a:t>elementos</a:t>
            </a:r>
            <a:r>
              <a:rPr lang="pt-PT" sz="1300" dirty="0"/>
              <a:t> </a:t>
            </a:r>
            <a:r>
              <a:rPr lang="pt-PT" sz="1300" b="1" dirty="0"/>
              <a:t>repetidos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A estrutura </a:t>
            </a:r>
            <a:r>
              <a:rPr lang="pt-PT" sz="1300" b="1" dirty="0"/>
              <a:t>mais usada </a:t>
            </a:r>
            <a:r>
              <a:rPr lang="pt-PT" sz="1300" dirty="0"/>
              <a:t>para armazenar sequências de dados.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pt-PT" sz="1500" b="1" dirty="0"/>
              <a:t>Quando Usar?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precisas de </a:t>
            </a:r>
            <a:r>
              <a:rPr lang="pt-PT" sz="1300" b="1" dirty="0"/>
              <a:t>alterar</a:t>
            </a:r>
            <a:r>
              <a:rPr lang="pt-PT" sz="1300" dirty="0"/>
              <a:t> ou </a:t>
            </a:r>
            <a:r>
              <a:rPr lang="pt-PT" sz="1300" b="1" dirty="0"/>
              <a:t>adicionar/remover </a:t>
            </a:r>
            <a:r>
              <a:rPr lang="pt-PT" sz="1300" dirty="0"/>
              <a:t>elementos frequentemente.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a </a:t>
            </a:r>
            <a:r>
              <a:rPr lang="pt-PT" sz="1300" b="1" dirty="0"/>
              <a:t>ordem importa</a:t>
            </a:r>
            <a:r>
              <a:rPr lang="pt-PT" sz="1300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sz="1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EF4B3-EC13-D009-1D54-6D904505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5" t="13057" r="6605" b="13749"/>
          <a:stretch/>
        </p:blipFill>
        <p:spPr>
          <a:xfrm>
            <a:off x="1030599" y="3560619"/>
            <a:ext cx="2833255" cy="1198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 descr="Akshay 🚀 on X: &quot;Python List Methods clearly Explained!🚀 Here are brief  descriptions for each, followed by Illustrations below! • append( ): Adds  an element to the end of the list. •">
            <a:extLst>
              <a:ext uri="{FF2B5EF4-FFF2-40B4-BE49-F238E27FC236}">
                <a16:creationId xmlns:a16="http://schemas.microsoft.com/office/drawing/2014/main" id="{59EB4C02-E00B-25AF-7E31-A987E7C6B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1999" y="1371191"/>
            <a:ext cx="4249548" cy="3056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8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5BA-5A24-C079-32C7-FBE95339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287EDE90-9055-F880-2DE0-33C21F513EF5}"/>
              </a:ext>
            </a:extLst>
          </p:cNvPr>
          <p:cNvSpPr txBox="1">
            <a:spLocks/>
          </p:cNvSpPr>
          <p:nvPr/>
        </p:nvSpPr>
        <p:spPr>
          <a:xfrm>
            <a:off x="1137451" y="187271"/>
            <a:ext cx="6869095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/>
              <a:t>Estrutura de Dados - </a:t>
            </a:r>
            <a:r>
              <a:rPr lang="pt-PT" b="1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Tuplos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10" name="Google Shape;697;p60">
            <a:extLst>
              <a:ext uri="{FF2B5EF4-FFF2-40B4-BE49-F238E27FC236}">
                <a16:creationId xmlns:a16="http://schemas.microsoft.com/office/drawing/2014/main" id="{CA468B50-8A15-846B-420C-7693990D5C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13294" y="1090478"/>
            <a:ext cx="4671324" cy="2240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 dirty="0"/>
              <a:t>Descrição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Coleção </a:t>
            </a:r>
            <a:r>
              <a:rPr lang="pt-PT" sz="1300" b="1" dirty="0"/>
              <a:t>ordenada</a:t>
            </a:r>
            <a:r>
              <a:rPr lang="pt-PT" sz="1300" dirty="0"/>
              <a:t> e </a:t>
            </a:r>
            <a:r>
              <a:rPr lang="pt-PT" sz="1300" b="1" dirty="0"/>
              <a:t>imutável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Permite </a:t>
            </a:r>
            <a:r>
              <a:rPr lang="pt-PT" sz="1300" b="1" dirty="0"/>
              <a:t>elementos repetidos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Muito eficiente em </a:t>
            </a:r>
            <a:r>
              <a:rPr lang="pt-PT" sz="1300" b="1" dirty="0"/>
              <a:t>memória</a:t>
            </a:r>
            <a:r>
              <a:rPr lang="pt-PT" sz="1300" dirty="0"/>
              <a:t> e </a:t>
            </a:r>
            <a:r>
              <a:rPr lang="pt-PT" sz="1300" b="1" dirty="0"/>
              <a:t>segurança dos dados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pt-PT" sz="1500" b="1" dirty="0"/>
              <a:t>Quando Usar?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os dados são </a:t>
            </a:r>
            <a:r>
              <a:rPr lang="pt-PT" sz="1300" b="1" dirty="0"/>
              <a:t>constantes</a:t>
            </a:r>
            <a:r>
              <a:rPr lang="pt-PT" sz="1300" dirty="0"/>
              <a:t> e </a:t>
            </a:r>
            <a:r>
              <a:rPr lang="pt-PT" sz="1300" b="1" dirty="0"/>
              <a:t>não devem ser alterados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Em </a:t>
            </a:r>
            <a:r>
              <a:rPr lang="pt-PT" sz="1300" b="1" dirty="0"/>
              <a:t>chaves de dicionário </a:t>
            </a:r>
            <a:r>
              <a:rPr lang="pt-PT" sz="1300" dirty="0"/>
              <a:t>ou como </a:t>
            </a:r>
            <a:r>
              <a:rPr lang="pt-PT" sz="1300" b="1" dirty="0"/>
              <a:t>valores de retorno múltiplos</a:t>
            </a:r>
            <a:r>
              <a:rPr lang="pt-PT" sz="1300" dirty="0"/>
              <a:t>.</a:t>
            </a:r>
            <a:endParaRPr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AC543-FD5C-A891-9178-1F2145E6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85" t="13918" r="10085" b="13918"/>
          <a:stretch/>
        </p:blipFill>
        <p:spPr>
          <a:xfrm>
            <a:off x="1476020" y="3331167"/>
            <a:ext cx="2442060" cy="16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C71853-3C69-FA1F-9231-4CD75B0B5DF3}"/>
                  </a:ext>
                </a:extLst>
              </p14:cNvPr>
              <p14:cNvContentPartPr/>
              <p14:nvPr/>
            </p14:nvContentPartPr>
            <p14:xfrm>
              <a:off x="9420949" y="15932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C71853-3C69-FA1F-9231-4CD75B0B5D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8309" y="153024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054" name="Picture 6" descr="Python Tuple &amp; Tuple Methods (,). Tuples are collection are same or same… |  by Narayanan | Medium">
            <a:extLst>
              <a:ext uri="{FF2B5EF4-FFF2-40B4-BE49-F238E27FC236}">
                <a16:creationId xmlns:a16="http://schemas.microsoft.com/office/drawing/2014/main" id="{843AA99E-4115-1BB0-E40A-669FE117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57" y="1073493"/>
            <a:ext cx="3235613" cy="3882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0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CEFE-9C56-74E6-63E4-29E4A27E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AFFCF3B4-CA50-A43A-4744-B23394E214C6}"/>
              </a:ext>
            </a:extLst>
          </p:cNvPr>
          <p:cNvSpPr txBox="1">
            <a:spLocks/>
          </p:cNvSpPr>
          <p:nvPr/>
        </p:nvSpPr>
        <p:spPr>
          <a:xfrm>
            <a:off x="1137451" y="187271"/>
            <a:ext cx="6869095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/>
              <a:t>Estrutura de Dados - </a:t>
            </a:r>
            <a:r>
              <a:rPr lang="pt-PT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10" name="Google Shape;697;p60">
            <a:extLst>
              <a:ext uri="{FF2B5EF4-FFF2-40B4-BE49-F238E27FC236}">
                <a16:creationId xmlns:a16="http://schemas.microsoft.com/office/drawing/2014/main" id="{42C2F91F-259A-2278-92B8-4810E63703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38135" y="1061576"/>
            <a:ext cx="5023490" cy="193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 dirty="0"/>
              <a:t>Descrição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Coleção </a:t>
            </a:r>
            <a:r>
              <a:rPr lang="pt-PT" sz="1300" b="1" dirty="0"/>
              <a:t>não ordenada </a:t>
            </a:r>
            <a:r>
              <a:rPr lang="pt-PT" sz="1300" dirty="0"/>
              <a:t>e </a:t>
            </a:r>
            <a:r>
              <a:rPr lang="pt-PT" sz="1300" b="1" dirty="0"/>
              <a:t>sem elementos repetidos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Ideal para operações de conjuntos matemáticos (união, interseção, etc.).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pt-PT" sz="1500" b="1" dirty="0"/>
              <a:t>Quando Usar?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precisas de </a:t>
            </a:r>
            <a:r>
              <a:rPr lang="pt-PT" sz="1300" b="1" dirty="0"/>
              <a:t>eliminar duplicados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a </a:t>
            </a:r>
            <a:r>
              <a:rPr lang="pt-PT" sz="1300" b="1" dirty="0"/>
              <a:t>ordem não interessa </a:t>
            </a:r>
            <a:r>
              <a:rPr lang="pt-PT" sz="1300" dirty="0"/>
              <a:t>e vais fazer </a:t>
            </a:r>
            <a:r>
              <a:rPr lang="pt-PT" sz="1300" b="1" dirty="0"/>
              <a:t>operações entre coleções</a:t>
            </a:r>
            <a:r>
              <a:rPr lang="pt-PT" sz="1300" dirty="0"/>
              <a:t>.</a:t>
            </a:r>
            <a:endParaRPr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495FD-AC0D-EADA-4CC6-D69E5411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9" t="9869" r="7210" b="10885"/>
          <a:stretch/>
        </p:blipFill>
        <p:spPr>
          <a:xfrm>
            <a:off x="1501140" y="2991861"/>
            <a:ext cx="2697480" cy="1964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PYTHON SET METHODS . : r/programming_tips">
            <a:extLst>
              <a:ext uri="{FF2B5EF4-FFF2-40B4-BE49-F238E27FC236}">
                <a16:creationId xmlns:a16="http://schemas.microsoft.com/office/drawing/2014/main" id="{305E642B-BB65-DBBB-0BF8-CFE0250F5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8741" r="14296" b="6962"/>
          <a:stretch/>
        </p:blipFill>
        <p:spPr bwMode="auto">
          <a:xfrm>
            <a:off x="5523108" y="1203551"/>
            <a:ext cx="3034151" cy="3581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7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B9995-E46B-4EE4-04E0-88983C9B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ABE8827B-2612-5D42-2E01-C8B7A393F891}"/>
              </a:ext>
            </a:extLst>
          </p:cNvPr>
          <p:cNvSpPr txBox="1">
            <a:spLocks/>
          </p:cNvSpPr>
          <p:nvPr/>
        </p:nvSpPr>
        <p:spPr>
          <a:xfrm>
            <a:off x="635921" y="187506"/>
            <a:ext cx="787215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/>
              <a:t>Estrutura de Dados - </a:t>
            </a:r>
            <a:r>
              <a:rPr lang="pt-PT" b="1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Dictionary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10" name="Google Shape;697;p60">
            <a:extLst>
              <a:ext uri="{FF2B5EF4-FFF2-40B4-BE49-F238E27FC236}">
                <a16:creationId xmlns:a16="http://schemas.microsoft.com/office/drawing/2014/main" id="{4FD81695-CDAE-9513-E78D-38C75A62DA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38135" y="1061576"/>
            <a:ext cx="5023490" cy="2062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 dirty="0"/>
              <a:t>Descrição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Coleção de pares </a:t>
            </a:r>
            <a:r>
              <a:rPr lang="pt-PT" sz="1300" b="1" dirty="0" err="1"/>
              <a:t>chave:valor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As chaves são </a:t>
            </a:r>
            <a:r>
              <a:rPr lang="pt-PT" sz="1300" b="1" dirty="0"/>
              <a:t>únicas</a:t>
            </a:r>
            <a:r>
              <a:rPr lang="pt-PT" sz="1300" dirty="0"/>
              <a:t> e podem ser de tipos </a:t>
            </a:r>
            <a:r>
              <a:rPr lang="pt-PT" sz="1300" b="1" dirty="0"/>
              <a:t>imutáveis</a:t>
            </a:r>
            <a:r>
              <a:rPr lang="pt-PT" sz="1300" dirty="0"/>
              <a:t> (</a:t>
            </a:r>
            <a:r>
              <a:rPr lang="pt-PT" sz="1300" dirty="0" err="1"/>
              <a:t>string</a:t>
            </a:r>
            <a:r>
              <a:rPr lang="pt-PT" sz="1300" dirty="0"/>
              <a:t>, número, </a:t>
            </a:r>
            <a:r>
              <a:rPr lang="pt-PT" sz="1300" dirty="0" err="1"/>
              <a:t>tuplo</a:t>
            </a:r>
            <a:r>
              <a:rPr lang="pt-PT" sz="1300" dirty="0"/>
              <a:t>).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Muito útil para </a:t>
            </a:r>
            <a:r>
              <a:rPr lang="pt-PT" sz="1300" b="1" dirty="0"/>
              <a:t>mapear</a:t>
            </a:r>
            <a:r>
              <a:rPr lang="pt-PT" sz="1300" dirty="0"/>
              <a:t> ou associar informações.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pt-PT"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pt-PT" sz="1500" b="1" dirty="0"/>
              <a:t>Quando Usar?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precisas de associar </a:t>
            </a:r>
            <a:r>
              <a:rPr lang="pt-PT" sz="1300" b="1" dirty="0"/>
              <a:t>valores a nomes, </a:t>
            </a:r>
            <a:r>
              <a:rPr lang="pt-PT" sz="1300" b="1" dirty="0" err="1"/>
              <a:t>IDs</a:t>
            </a:r>
            <a:r>
              <a:rPr lang="pt-PT" sz="1300" b="1" dirty="0"/>
              <a:t>, ou categorias</a:t>
            </a:r>
            <a:r>
              <a:rPr lang="pt-PT" sz="13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300" dirty="0"/>
              <a:t>Quando procuras </a:t>
            </a:r>
            <a:r>
              <a:rPr lang="pt-PT" sz="1300" b="1" dirty="0"/>
              <a:t>acesso rápido </a:t>
            </a:r>
            <a:r>
              <a:rPr lang="pt-PT" sz="1300" dirty="0"/>
              <a:t>a um valor por uma chave.</a:t>
            </a:r>
            <a:endParaRPr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392C1-D988-3F19-3A8A-DFBED12D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8" t="17733" r="6416" b="17627"/>
          <a:stretch/>
        </p:blipFill>
        <p:spPr>
          <a:xfrm>
            <a:off x="732559" y="3655484"/>
            <a:ext cx="4234642" cy="112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ictionary in Python Class 11 Notes | Tuples and Dictionaries – techtipnow">
            <a:extLst>
              <a:ext uri="{FF2B5EF4-FFF2-40B4-BE49-F238E27FC236}">
                <a16:creationId xmlns:a16="http://schemas.microsoft.com/office/drawing/2014/main" id="{BD260FBB-3C1C-E197-BBF5-4CD48E60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25" y="1427017"/>
            <a:ext cx="3444240" cy="309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55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Loops</a:t>
            </a:r>
            <a:endParaRPr b="1" dirty="0"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593935" y="3312525"/>
            <a:ext cx="1956129" cy="3746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um loop?</a:t>
            </a:r>
            <a:endParaRPr dirty="0"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209D3-E60A-D00E-FEFE-D44AA152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8;p60">
            <a:extLst>
              <a:ext uri="{FF2B5EF4-FFF2-40B4-BE49-F238E27FC236}">
                <a16:creationId xmlns:a16="http://schemas.microsoft.com/office/drawing/2014/main" id="{638E3DA1-27D1-DF0E-10ED-C3BE058DC438}"/>
              </a:ext>
            </a:extLst>
          </p:cNvPr>
          <p:cNvSpPr txBox="1">
            <a:spLocks/>
          </p:cNvSpPr>
          <p:nvPr/>
        </p:nvSpPr>
        <p:spPr>
          <a:xfrm>
            <a:off x="1185245" y="180110"/>
            <a:ext cx="677350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pt-PT" b="1" dirty="0"/>
              <a:t>O que são </a:t>
            </a:r>
            <a:r>
              <a:rPr lang="pt-PT" b="1" dirty="0" err="1"/>
              <a:t>Loops</a:t>
            </a:r>
            <a:r>
              <a:rPr lang="pt-PT" b="1" dirty="0"/>
              <a:t>?</a:t>
            </a:r>
            <a:endParaRPr lang="pt-PT" b="1" dirty="0">
              <a:solidFill>
                <a:srgbClr val="0070C0"/>
              </a:solidFill>
            </a:endParaRPr>
          </a:p>
        </p:txBody>
      </p:sp>
      <p:sp>
        <p:nvSpPr>
          <p:cNvPr id="3" name="Google Shape;697;p60">
            <a:extLst>
              <a:ext uri="{FF2B5EF4-FFF2-40B4-BE49-F238E27FC236}">
                <a16:creationId xmlns:a16="http://schemas.microsoft.com/office/drawing/2014/main" id="{8B82D4FC-2167-96B4-4A59-F7FAAB4568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26264" y="1215455"/>
            <a:ext cx="4526305" cy="1578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Um </a:t>
            </a:r>
            <a:r>
              <a:rPr lang="pt-PT" sz="1500" b="1" dirty="0" err="1"/>
              <a:t>loop</a:t>
            </a:r>
            <a:r>
              <a:rPr lang="pt-PT" sz="1500" dirty="0"/>
              <a:t> serve para </a:t>
            </a:r>
            <a:r>
              <a:rPr lang="pt-PT" sz="1500" b="1" dirty="0"/>
              <a:t>repetir um conjunto de instruções automaticamente</a:t>
            </a:r>
            <a:r>
              <a:rPr lang="pt-PT" sz="1500" dirty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Em vez de escrever o mesmo código muitas vezes, usamos um </a:t>
            </a:r>
            <a:r>
              <a:rPr lang="pt-PT" sz="1500" b="1" dirty="0" err="1"/>
              <a:t>loop</a:t>
            </a:r>
            <a:r>
              <a:rPr lang="pt-PT" sz="1500" dirty="0"/>
              <a:t> para fazer isso por nós.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500" dirty="0"/>
              <a:t>Isso torna o código </a:t>
            </a:r>
            <a:r>
              <a:rPr lang="pt-PT" sz="1500" b="1" dirty="0"/>
              <a:t>mais limpo</a:t>
            </a:r>
            <a:r>
              <a:rPr lang="pt-PT" sz="1500" dirty="0"/>
              <a:t>, </a:t>
            </a:r>
            <a:r>
              <a:rPr lang="pt-PT" sz="1500" b="1" dirty="0"/>
              <a:t>mais curto </a:t>
            </a:r>
            <a:r>
              <a:rPr lang="pt-PT" sz="1500" dirty="0"/>
              <a:t>e </a:t>
            </a:r>
            <a:r>
              <a:rPr lang="pt-PT" sz="1500" b="1" dirty="0"/>
              <a:t>mais fácil de manter</a:t>
            </a:r>
            <a:r>
              <a:rPr lang="pt-PT" sz="1500" dirty="0"/>
              <a:t>.</a:t>
            </a: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8CA59-872C-E5AC-78F2-EBEECE1D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76" t="9655" r="10134" b="9422"/>
          <a:stretch/>
        </p:blipFill>
        <p:spPr>
          <a:xfrm>
            <a:off x="5382872" y="1215455"/>
            <a:ext cx="3134862" cy="325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Python Basics: Iteration, Iterables, Iterators, and Looping | by Ventsislav  Yordanov | TDS Archive | Medium">
            <a:extLst>
              <a:ext uri="{FF2B5EF4-FFF2-40B4-BE49-F238E27FC236}">
                <a16:creationId xmlns:a16="http://schemas.microsoft.com/office/drawing/2014/main" id="{A03AB6F5-82FE-FA15-7AFB-1CFBFAB4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7" y="2794000"/>
            <a:ext cx="4254238" cy="21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3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08AF2F-BB1F-4180-8C25-AC2BBBD0B6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F59681-7EFD-427E-AD66-00D580DF54EC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5320658-45b1-444d-b7a9-3efd9c437958"/>
    <ds:schemaRef ds:uri="http://purl.org/dc/elements/1.1/"/>
    <ds:schemaRef ds:uri="3f59f02c-74f8-4e70-b149-5783d454d21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E859D5-6454-487D-9F61-5C0786E0B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320658-45b1-444d-b7a9-3efd9c437958"/>
    <ds:schemaRef ds:uri="3f59f02c-74f8-4e70-b149-5783d454d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1703</Words>
  <Application>Microsoft Office PowerPoint</Application>
  <PresentationFormat>On-screen Show (16:9)</PresentationFormat>
  <Paragraphs>277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Consolas</vt:lpstr>
      <vt:lpstr>Livvic Light</vt:lpstr>
      <vt:lpstr>Livvic</vt:lpstr>
      <vt:lpstr>Redressed</vt:lpstr>
      <vt:lpstr>Arial</vt:lpstr>
      <vt:lpstr>Papyrus History Lesson XL by Slidesgo</vt:lpstr>
      <vt:lpstr>AULA II</vt:lpstr>
      <vt:lpstr>Estrutura de Dados</vt:lpstr>
      <vt:lpstr>Estrutura de Dados</vt:lpstr>
      <vt:lpstr>PowerPoint Presentation</vt:lpstr>
      <vt:lpstr>PowerPoint Presentation</vt:lpstr>
      <vt:lpstr>PowerPoint Presentation</vt:lpstr>
      <vt:lpstr>PowerPoint Presentation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Expressões Regulares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Prática: regex101.com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Diogo Freitas</dc:creator>
  <cp:lastModifiedBy>Diogo Alonso de Freitas</cp:lastModifiedBy>
  <cp:revision>2</cp:revision>
  <dcterms:modified xsi:type="dcterms:W3CDTF">2025-07-08T00:09:37Z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